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handoutMasterIdLst>
    <p:handoutMasterId r:id="rId30"/>
  </p:handoutMasterIdLst>
  <p:sldIdLst>
    <p:sldId id="256" r:id="rId2"/>
    <p:sldId id="257" r:id="rId3"/>
    <p:sldId id="258" r:id="rId4"/>
    <p:sldId id="259" r:id="rId5"/>
    <p:sldId id="260" r:id="rId6"/>
    <p:sldId id="278" r:id="rId7"/>
    <p:sldId id="261" r:id="rId8"/>
    <p:sldId id="262" r:id="rId9"/>
    <p:sldId id="266" r:id="rId10"/>
    <p:sldId id="267" r:id="rId11"/>
    <p:sldId id="263" r:id="rId12"/>
    <p:sldId id="264" r:id="rId13"/>
    <p:sldId id="265" r:id="rId14"/>
    <p:sldId id="268" r:id="rId15"/>
    <p:sldId id="269" r:id="rId16"/>
    <p:sldId id="270" r:id="rId17"/>
    <p:sldId id="271" r:id="rId18"/>
    <p:sldId id="272" r:id="rId19"/>
    <p:sldId id="273" r:id="rId20"/>
    <p:sldId id="274" r:id="rId21"/>
    <p:sldId id="280" r:id="rId22"/>
    <p:sldId id="275" r:id="rId23"/>
    <p:sldId id="276" r:id="rId24"/>
    <p:sldId id="277" r:id="rId25"/>
    <p:sldId id="279" r:id="rId26"/>
    <p:sldId id="281" r:id="rId27"/>
    <p:sldId id="282" r:id="rId28"/>
  </p:sldIdLst>
  <p:sldSz cx="9144000" cy="6858000" type="screen4x3"/>
  <p:notesSz cx="9926638" cy="68580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4B144242-5FC8-4EF7-88B7-82E900BFE828}">
          <p14:sldIdLst>
            <p14:sldId id="256"/>
            <p14:sldId id="257"/>
            <p14:sldId id="258"/>
            <p14:sldId id="259"/>
            <p14:sldId id="260"/>
            <p14:sldId id="278"/>
            <p14:sldId id="261"/>
            <p14:sldId id="262"/>
            <p14:sldId id="266"/>
            <p14:sldId id="267"/>
            <p14:sldId id="263"/>
            <p14:sldId id="264"/>
            <p14:sldId id="265"/>
            <p14:sldId id="268"/>
            <p14:sldId id="269"/>
            <p14:sldId id="270"/>
            <p14:sldId id="271"/>
            <p14:sldId id="272"/>
            <p14:sldId id="273"/>
            <p14:sldId id="274"/>
            <p14:sldId id="280"/>
            <p14:sldId id="275"/>
            <p14:sldId id="276"/>
            <p14:sldId id="277"/>
            <p14:sldId id="279"/>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127" autoAdjust="0"/>
  </p:normalViewPr>
  <p:slideViewPr>
    <p:cSldViewPr>
      <p:cViewPr>
        <p:scale>
          <a:sx n="98" d="100"/>
          <a:sy n="98" d="100"/>
        </p:scale>
        <p:origin x="-72" y="-2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160"/>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42900"/>
          </a:xfrm>
          <a:prstGeom prst="rect">
            <a:avLst/>
          </a:prstGeom>
        </p:spPr>
        <p:txBody>
          <a:bodyPr vert="horz" lIns="91440" tIns="45720" rIns="91440" bIns="45720" rtlCol="0"/>
          <a:lstStyle>
            <a:lvl1pPr algn="r">
              <a:defRPr sz="1200"/>
            </a:lvl1pPr>
          </a:lstStyle>
          <a:p>
            <a:fld id="{9B1CEA5F-D4D2-443E-A77D-952A6328CF7D}" type="datetimeFigureOut">
              <a:rPr lang="en-GB" smtClean="0"/>
              <a:t>26/06/2019</a:t>
            </a:fld>
            <a:endParaRPr lang="en-GB"/>
          </a:p>
        </p:txBody>
      </p:sp>
      <p:sp>
        <p:nvSpPr>
          <p:cNvPr id="4" name="Footer Placeholder 3"/>
          <p:cNvSpPr>
            <a:spLocks noGrp="1"/>
          </p:cNvSpPr>
          <p:nvPr>
            <p:ph type="ftr" sz="quarter" idx="2"/>
          </p:nvPr>
        </p:nvSpPr>
        <p:spPr>
          <a:xfrm>
            <a:off x="0" y="6513910"/>
            <a:ext cx="4301543"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513910"/>
            <a:ext cx="4301543" cy="342900"/>
          </a:xfrm>
          <a:prstGeom prst="rect">
            <a:avLst/>
          </a:prstGeom>
        </p:spPr>
        <p:txBody>
          <a:bodyPr vert="horz" lIns="91440" tIns="45720" rIns="91440" bIns="45720" rtlCol="0" anchor="b"/>
          <a:lstStyle>
            <a:lvl1pPr algn="r">
              <a:defRPr sz="1200"/>
            </a:lvl1pPr>
          </a:lstStyle>
          <a:p>
            <a:fld id="{BD065035-2D80-4D2A-9693-9D1B7D699E5C}" type="slidenum">
              <a:rPr lang="en-GB" smtClean="0"/>
              <a:t>‹#›</a:t>
            </a:fld>
            <a:endParaRPr lang="en-GB"/>
          </a:p>
        </p:txBody>
      </p:sp>
    </p:spTree>
    <p:extLst>
      <p:ext uri="{BB962C8B-B14F-4D97-AF65-F5344CB8AC3E}">
        <p14:creationId xmlns:p14="http://schemas.microsoft.com/office/powerpoint/2010/main" val="31161807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42900"/>
          </a:xfrm>
          <a:prstGeom prst="rect">
            <a:avLst/>
          </a:prstGeom>
        </p:spPr>
        <p:txBody>
          <a:bodyPr vert="horz" lIns="91440" tIns="45720" rIns="91440" bIns="45720" rtlCol="0"/>
          <a:lstStyle>
            <a:lvl1pPr algn="r">
              <a:defRPr sz="1200"/>
            </a:lvl1pPr>
          </a:lstStyle>
          <a:p>
            <a:fld id="{A5A3DC9C-5662-4789-BE29-5EA514986BEB}" type="datetimeFigureOut">
              <a:rPr lang="en-GB" smtClean="0"/>
              <a:t>26/06/2019</a:t>
            </a:fld>
            <a:endParaRPr lang="en-GB"/>
          </a:p>
        </p:txBody>
      </p:sp>
      <p:sp>
        <p:nvSpPr>
          <p:cNvPr id="4" name="Slide Image Placeholder 3"/>
          <p:cNvSpPr>
            <a:spLocks noGrp="1" noRot="1" noChangeAspect="1"/>
          </p:cNvSpPr>
          <p:nvPr>
            <p:ph type="sldImg" idx="2"/>
          </p:nvPr>
        </p:nvSpPr>
        <p:spPr>
          <a:xfrm>
            <a:off x="3248025" y="514350"/>
            <a:ext cx="3430588"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57550"/>
            <a:ext cx="794131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4301543"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513910"/>
            <a:ext cx="4301543" cy="342900"/>
          </a:xfrm>
          <a:prstGeom prst="rect">
            <a:avLst/>
          </a:prstGeom>
        </p:spPr>
        <p:txBody>
          <a:bodyPr vert="horz" lIns="91440" tIns="45720" rIns="91440" bIns="45720" rtlCol="0" anchor="b"/>
          <a:lstStyle>
            <a:lvl1pPr algn="r">
              <a:defRPr sz="1200"/>
            </a:lvl1pPr>
          </a:lstStyle>
          <a:p>
            <a:fld id="{FA78638F-B1B8-4759-B23D-51AB29053E91}" type="slidenum">
              <a:rPr lang="en-GB" smtClean="0"/>
              <a:t>‹#›</a:t>
            </a:fld>
            <a:endParaRPr lang="en-GB"/>
          </a:p>
        </p:txBody>
      </p:sp>
    </p:spTree>
    <p:extLst>
      <p:ext uri="{BB962C8B-B14F-4D97-AF65-F5344CB8AC3E}">
        <p14:creationId xmlns:p14="http://schemas.microsoft.com/office/powerpoint/2010/main" val="33856827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57861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Much </a:t>
            </a:r>
            <a:r>
              <a:rPr lang="en-GB" dirty="0" smtClean="0"/>
              <a:t>mentione</a:t>
            </a:r>
            <a:r>
              <a:rPr lang="en-GB" baseline="0" dirty="0" smtClean="0"/>
              <a:t>d in the noise list are nice to do, could be good or beneficial to do BUT don’t have to do</a:t>
            </a:r>
          </a:p>
          <a:p>
            <a:r>
              <a:rPr lang="en-GB" baseline="0" dirty="0" smtClean="0"/>
              <a:t>Get basics right first</a:t>
            </a:r>
          </a:p>
          <a:p>
            <a:r>
              <a:rPr lang="en-GB" baseline="0" dirty="0" smtClean="0"/>
              <a:t>Other agendas and having regard for Forward View will give good idea on steer for future years but don’t have to do yet, this is the getting prepared but when YOU are ready</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10</a:t>
            </a:fld>
            <a:endParaRPr lang="en-GB"/>
          </a:p>
        </p:txBody>
      </p:sp>
    </p:spTree>
    <p:extLst>
      <p:ext uri="{BB962C8B-B14F-4D97-AF65-F5344CB8AC3E}">
        <p14:creationId xmlns:p14="http://schemas.microsoft.com/office/powerpoint/2010/main" val="10293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Federations happy</a:t>
            </a:r>
            <a:r>
              <a:rPr lang="en-GB" baseline="0" dirty="0" smtClean="0"/>
              <a:t> </a:t>
            </a:r>
            <a:r>
              <a:rPr lang="en-GB" baseline="0" dirty="0" smtClean="0"/>
              <a:t>to help with various offers, you are all members of your federation so may want to use them and their expertise</a:t>
            </a:r>
          </a:p>
          <a:p>
            <a:r>
              <a:rPr lang="en-GB" baseline="0" dirty="0" smtClean="0"/>
              <a:t>Subcontracting = CQC (ensure activity registered), employment law, VAT/finance all come into play. Not barriers just need to know what you are doing. </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11</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34515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t>
            </a:r>
            <a:r>
              <a:rPr lang="en-GB" dirty="0" smtClean="0"/>
              <a:t>you don’t understand why, then you will fail and will not</a:t>
            </a:r>
            <a:r>
              <a:rPr lang="en-GB" baseline="0" dirty="0" smtClean="0"/>
              <a:t> gain maximum benefit from the opportunities PCNs present</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25608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Moral</a:t>
            </a:r>
            <a:r>
              <a:rPr lang="en-GB" baseline="0" dirty="0" smtClean="0"/>
              <a:t>, slow and steady wins the race – grew up with this </a:t>
            </a:r>
          </a:p>
          <a:p>
            <a:r>
              <a:rPr lang="en-GB" baseline="0" dirty="0" smtClean="0"/>
              <a:t>But let’s run a sequel!</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13</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14185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New </a:t>
            </a:r>
            <a:r>
              <a:rPr lang="en-GB" dirty="0" smtClean="0"/>
              <a:t>moral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fast and consistent always wins slow and steady. It’s good to be slow and steady but it’s better to be faster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But let’s run a hare and tortoise part 3!</a:t>
            </a:r>
          </a:p>
          <a:p>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14</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88456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Playing</a:t>
            </a:r>
            <a:r>
              <a:rPr lang="en-GB" baseline="0" dirty="0" smtClean="0"/>
              <a:t> </a:t>
            </a:r>
            <a:r>
              <a:rPr lang="en-GB" baseline="0" dirty="0" smtClean="0"/>
              <a:t>fields can change – we can change them or others can</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15</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95673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New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moral, first identify what you do well, your strengths, then change the playing field to maximise your result OR ensure you are able to respond to a changing playing field. If you work to your strengths not only will you succeed but you will create opportunities for growth and enhancement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But let’s run the final part of this story!</a:t>
            </a:r>
          </a:p>
          <a:p>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16</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15771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Running </a:t>
            </a:r>
            <a:r>
              <a:rPr lang="en-GB" dirty="0" smtClean="0"/>
              <a:t>as a team</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17</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9634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Moral </a:t>
            </a:r>
            <a:r>
              <a:rPr lang="en-GB" dirty="0" smtClean="0"/>
              <a:t>of this story – obvious! Team work. </a:t>
            </a:r>
          </a:p>
          <a:p>
            <a:r>
              <a:rPr lang="en-GB" dirty="0" smtClean="0"/>
              <a:t>It is goo</a:t>
            </a:r>
            <a:r>
              <a:rPr lang="en-GB" baseline="0" dirty="0" smtClean="0"/>
              <a:t>d to be individually brilliant and have great strengths but unless you are able to work within a team and share and harness each others strengths you will achieve below par as there are some things you will do poorly in which others will excel. </a:t>
            </a:r>
          </a:p>
          <a:p>
            <a:r>
              <a:rPr lang="en-GB" dirty="0" smtClean="0"/>
              <a:t>Whether</a:t>
            </a:r>
            <a:r>
              <a:rPr lang="en-GB" baseline="0" dirty="0" smtClean="0"/>
              <a:t> you are a hare or a tortoise practice within a PCN or a hare or a tortoise PCN; you set the pace and you all have something to bring but your PCN you help you be the best hare or tortoise you can!</a:t>
            </a:r>
          </a:p>
          <a:p>
            <a:r>
              <a:rPr lang="en-GB" baseline="0" dirty="0" smtClean="0"/>
              <a:t>There more lessons to learn from this story – neither gave up after failure, they just adapted brought forward a new adapted proposal that worked best for them AND when they stopped competing against each other and started competing against the situation they performed much better!</a:t>
            </a:r>
          </a:p>
          <a:p>
            <a:endParaRPr lang="en-GB" baseline="0" dirty="0" smtClean="0"/>
          </a:p>
        </p:txBody>
      </p:sp>
      <p:sp>
        <p:nvSpPr>
          <p:cNvPr id="4" name="Slide Number Placeholder 3"/>
          <p:cNvSpPr>
            <a:spLocks noGrp="1"/>
          </p:cNvSpPr>
          <p:nvPr>
            <p:ph type="sldNum" sz="quarter" idx="10"/>
          </p:nvPr>
        </p:nvSpPr>
        <p:spPr/>
        <p:txBody>
          <a:bodyPr/>
          <a:lstStyle/>
          <a:p>
            <a:fld id="{FA78638F-B1B8-4759-B23D-51AB29053E91}" type="slidenum">
              <a:rPr lang="en-GB" smtClean="0"/>
              <a:t>18</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31302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a:t>
            </a:r>
            <a:r>
              <a:rPr lang="en-GB" baseline="0" dirty="0" smtClean="0"/>
              <a:t>may feel like you have been forced into an unequal 3 legged race but the DES enables independent businesses to continue to do what they need whilst working alongside others where benefit can be seen. You don’t need to push or pull each other, just communicate and go back to the why to understand the drive – PCNs support existing practices, linked together to move easier like these guys! If practices or PCNs  cannot work together to get the best for general practice and patients then who?</a:t>
            </a:r>
          </a:p>
        </p:txBody>
      </p:sp>
      <p:sp>
        <p:nvSpPr>
          <p:cNvPr id="4" name="Slide Number Placeholder 3"/>
          <p:cNvSpPr>
            <a:spLocks noGrp="1"/>
          </p:cNvSpPr>
          <p:nvPr>
            <p:ph type="sldNum" sz="quarter" idx="10"/>
          </p:nvPr>
        </p:nvSpPr>
        <p:spPr/>
        <p:txBody>
          <a:bodyPr/>
          <a:lstStyle/>
          <a:p>
            <a:fld id="{FA78638F-B1B8-4759-B23D-51AB29053E91}" type="slidenum">
              <a:rPr lang="en-GB" smtClean="0"/>
              <a:t>19</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01718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A78638F-B1B8-4759-B23D-51AB29053E91}" type="slidenum">
              <a:rPr lang="en-GB" smtClean="0"/>
              <a:t>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87045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Reminder </a:t>
            </a:r>
            <a:r>
              <a:rPr lang="en-GB" dirty="0" smtClean="0"/>
              <a:t>PCN cover costs</a:t>
            </a:r>
          </a:p>
          <a:p>
            <a:r>
              <a:rPr lang="en-GB" dirty="0" smtClean="0"/>
              <a:t>If they ADD</a:t>
            </a:r>
            <a:r>
              <a:rPr lang="en-GB" baseline="0" dirty="0" smtClean="0"/>
              <a:t> something, worth it! If they don’t, why are you employing them!?</a:t>
            </a:r>
          </a:p>
          <a:p>
            <a:r>
              <a:rPr lang="en-GB" baseline="0" dirty="0" smtClean="0"/>
              <a:t>Can add staff in year, it is reimbursement scheme so get back what you pay</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20</a:t>
            </a:fld>
            <a:endParaRPr lang="en-GB"/>
          </a:p>
        </p:txBody>
      </p:sp>
    </p:spTree>
    <p:extLst>
      <p:ext uri="{BB962C8B-B14F-4D97-AF65-F5344CB8AC3E}">
        <p14:creationId xmlns:p14="http://schemas.microsoft.com/office/powerpoint/2010/main" val="321636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21</a:t>
            </a:fld>
            <a:endParaRPr lang="en-GB"/>
          </a:p>
        </p:txBody>
      </p:sp>
    </p:spTree>
    <p:extLst>
      <p:ext uri="{BB962C8B-B14F-4D97-AF65-F5344CB8AC3E}">
        <p14:creationId xmlns:p14="http://schemas.microsoft.com/office/powerpoint/2010/main" val="26168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Talked </a:t>
            </a:r>
            <a:r>
              <a:rPr lang="en-GB" dirty="0" smtClean="0"/>
              <a:t>earlier about the why’s, cutting out the noise and understanding drive, needs and what you want to achieve</a:t>
            </a:r>
          </a:p>
          <a:p>
            <a:r>
              <a:rPr lang="en-GB" dirty="0" smtClean="0"/>
              <a:t>Plan – dirty word in NHS BUT you have the power to do this!</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22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09525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23</a:t>
            </a:fld>
            <a:endParaRPr lang="en-GB"/>
          </a:p>
        </p:txBody>
      </p:sp>
    </p:spTree>
    <p:extLst>
      <p:ext uri="{BB962C8B-B14F-4D97-AF65-F5344CB8AC3E}">
        <p14:creationId xmlns:p14="http://schemas.microsoft.com/office/powerpoint/2010/main" val="71679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24</a:t>
            </a:fld>
            <a:endParaRPr lang="en-GB"/>
          </a:p>
        </p:txBody>
      </p:sp>
    </p:spTree>
    <p:extLst>
      <p:ext uri="{BB962C8B-B14F-4D97-AF65-F5344CB8AC3E}">
        <p14:creationId xmlns:p14="http://schemas.microsoft.com/office/powerpoint/2010/main" val="212256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25</a:t>
            </a:fld>
            <a:endParaRPr lang="en-GB"/>
          </a:p>
        </p:txBody>
      </p:sp>
    </p:spTree>
    <p:extLst>
      <p:ext uri="{BB962C8B-B14F-4D97-AF65-F5344CB8AC3E}">
        <p14:creationId xmlns:p14="http://schemas.microsoft.com/office/powerpoint/2010/main" val="3023394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26</a:t>
            </a:fld>
            <a:endParaRPr lang="en-GB"/>
          </a:p>
        </p:txBody>
      </p:sp>
    </p:spTree>
    <p:extLst>
      <p:ext uri="{BB962C8B-B14F-4D97-AF65-F5344CB8AC3E}">
        <p14:creationId xmlns:p14="http://schemas.microsoft.com/office/powerpoint/2010/main" val="1327918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27</a:t>
            </a:fld>
            <a:endParaRPr lang="en-GB"/>
          </a:p>
        </p:txBody>
      </p:sp>
    </p:spTree>
    <p:extLst>
      <p:ext uri="{BB962C8B-B14F-4D97-AF65-F5344CB8AC3E}">
        <p14:creationId xmlns:p14="http://schemas.microsoft.com/office/powerpoint/2010/main" val="82243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Must –according </a:t>
            </a:r>
            <a:r>
              <a:rPr lang="en-GB" dirty="0" smtClean="0"/>
              <a:t>to contract only</a:t>
            </a:r>
          </a:p>
          <a:p>
            <a:r>
              <a:rPr lang="en-GB" dirty="0" smtClean="0"/>
              <a:t>Can</a:t>
            </a:r>
            <a:r>
              <a:rPr lang="en-GB" baseline="0" dirty="0" smtClean="0"/>
              <a:t> – may want to do more than contract if you feel it is beneficial to you, your PCN and your </a:t>
            </a:r>
            <a:r>
              <a:rPr lang="en-GB" baseline="0" dirty="0" smtClean="0"/>
              <a:t>patients</a:t>
            </a:r>
          </a:p>
          <a:p>
            <a:r>
              <a:rPr lang="en-GB" baseline="0" dirty="0" smtClean="0"/>
              <a:t>Barriers - very </a:t>
            </a:r>
            <a:r>
              <a:rPr lang="en-GB" baseline="0" dirty="0" smtClean="0"/>
              <a:t>quick and dirty introduction then you can follow up later</a:t>
            </a:r>
          </a:p>
          <a:p>
            <a:r>
              <a:rPr lang="en-GB" baseline="0" dirty="0" smtClean="0"/>
              <a:t>Need – support available from the CCG and NHS E requirement as part of the </a:t>
            </a:r>
            <a:r>
              <a:rPr lang="en-GB" baseline="0" dirty="0" smtClean="0"/>
              <a:t>DES. </a:t>
            </a:r>
            <a:r>
              <a:rPr lang="en-GB" baseline="0" dirty="0" smtClean="0"/>
              <a:t>Also, how can LMC support? Think about what you NEED to prep and be best placed to tackle the DES in  future and cement your PCN. Picked up predominantly in the PCN leadership session after the break but what your ideas/feedback as a practice too</a:t>
            </a:r>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3</a:t>
            </a:fld>
            <a:endParaRPr lang="en-GB"/>
          </a:p>
        </p:txBody>
      </p:sp>
    </p:spTree>
    <p:extLst>
      <p:ext uri="{BB962C8B-B14F-4D97-AF65-F5344CB8AC3E}">
        <p14:creationId xmlns:p14="http://schemas.microsoft.com/office/powerpoint/2010/main" val="379623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Extension </a:t>
            </a:r>
            <a:r>
              <a:rPr lang="en-GB" dirty="0" smtClean="0"/>
              <a:t>of your</a:t>
            </a:r>
            <a:r>
              <a:rPr lang="en-GB" baseline="0" dirty="0" smtClean="0"/>
              <a:t> practice</a:t>
            </a:r>
          </a:p>
          <a:p>
            <a:r>
              <a:rPr lang="en-GB" baseline="0" dirty="0" smtClean="0"/>
              <a:t>Opportunity to be a key link in the chain of sustaining your practice and your neighbouring practices which in turn helps you sustain your practice</a:t>
            </a:r>
          </a:p>
          <a:p>
            <a:r>
              <a:rPr lang="en-GB" baseline="0" dirty="0" smtClean="0"/>
              <a:t>Opportunity to bring about changes you may have wanted to or can see as having a benefit but have not been able to as an individual practice due to a number of reasons</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4</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08197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Strip </a:t>
            </a:r>
            <a:r>
              <a:rPr lang="en-GB" dirty="0" smtClean="0"/>
              <a:t>it right back to basics.</a:t>
            </a:r>
            <a:r>
              <a:rPr lang="en-GB" baseline="0" dirty="0" smtClean="0"/>
              <a:t> This is a DES as any other DES.</a:t>
            </a:r>
          </a:p>
          <a:p>
            <a:r>
              <a:rPr lang="en-GB" baseline="0" dirty="0" smtClean="0"/>
              <a:t>Minimal this year, will grow but focus on this year 19/20</a:t>
            </a:r>
          </a:p>
          <a:p>
            <a:r>
              <a:rPr lang="en-GB" baseline="0" dirty="0" smtClean="0"/>
              <a:t>Extended hours – 100% population, as an individual practice you have signed to say you will ensure 100% population coverage. Collective responsibility – 1 falls all fall – liabilities, risk sharing and sanctions</a:t>
            </a:r>
          </a:p>
          <a:p>
            <a:r>
              <a:rPr lang="en-GB" baseline="0" dirty="0" smtClean="0"/>
              <a:t>Data sharing  &amp; peer sharing– still waiting for, can tweak your own that you have for other work with CCG etc. comply with GDPR, your DPO check through and ensure privacy notice up to date </a:t>
            </a:r>
          </a:p>
        </p:txBody>
      </p:sp>
      <p:sp>
        <p:nvSpPr>
          <p:cNvPr id="4" name="Slide Number Placeholder 3"/>
          <p:cNvSpPr>
            <a:spLocks noGrp="1"/>
          </p:cNvSpPr>
          <p:nvPr>
            <p:ph type="sldNum" sz="quarter" idx="10"/>
          </p:nvPr>
        </p:nvSpPr>
        <p:spPr/>
        <p:txBody>
          <a:bodyPr/>
          <a:lstStyle/>
          <a:p>
            <a:fld id="{FA78638F-B1B8-4759-B23D-51AB29053E91}" type="slidenum">
              <a:rPr lang="en-GB" smtClean="0"/>
              <a:t>5</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56205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3366"/>
              </a:buClr>
              <a:buSzPct val="75000"/>
              <a:buFont typeface="Wingdings" pitchFamily="2" charset="2"/>
              <a:buNone/>
              <a:tabLst/>
              <a:defRPr/>
            </a:pPr>
            <a:r>
              <a:rPr lang="en-GB" sz="1200" dirty="0" smtClean="0"/>
              <a:t>Don’t </a:t>
            </a:r>
            <a:r>
              <a:rPr lang="en-GB" sz="1200" dirty="0" smtClean="0"/>
              <a:t>need change partnership agreement per</a:t>
            </a:r>
            <a:r>
              <a:rPr lang="en-GB" sz="1200" baseline="0" dirty="0" smtClean="0"/>
              <a:t> se but </a:t>
            </a:r>
            <a:r>
              <a:rPr kumimoji="0" lang="en-GB" sz="1200" b="0" i="0" u="none" strike="noStrike" kern="0" cap="none" spc="0" normalizeH="0" baseline="0" noProof="0" dirty="0" smtClean="0">
                <a:ln>
                  <a:noFill/>
                </a:ln>
                <a:solidFill>
                  <a:srgbClr val="003366"/>
                </a:solidFill>
                <a:effectLst/>
                <a:uLnTx/>
                <a:uFillTx/>
                <a:latin typeface="Arial"/>
                <a:ea typeface="+mn-ea"/>
                <a:cs typeface="+mn-cs"/>
              </a:rPr>
              <a:t>Minute, in partnership meeting, collective practice responsibility rather than GP on a limb, as you did for CQC</a:t>
            </a:r>
          </a:p>
          <a:p>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6</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152625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Participate </a:t>
            </a:r>
            <a:r>
              <a:rPr kumimoji="0" lang="en-GB" sz="1200" b="0" i="0" u="none" strike="noStrike" kern="0" cap="none" spc="0" normalizeH="0" baseline="0" noProof="0" dirty="0" smtClean="0">
                <a:ln>
                  <a:noFill/>
                </a:ln>
                <a:solidFill>
                  <a:srgbClr val="003366"/>
                </a:solidFill>
                <a:effectLst/>
                <a:uLnTx/>
                <a:uFillTx/>
                <a:latin typeface="Arial"/>
              </a:rPr>
              <a:t>in a minimum of two network peer review discussions unless there are exceptional and unforeseen circumstances which impact upon a contractor’s ability to participate.</a:t>
            </a:r>
          </a:p>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Whilst these meetings would usually be face to face, networks are able to explore other mechanisms to facilitate real time peer learning and sharing including virtual meetings. </a:t>
            </a:r>
          </a:p>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The peer review group will usually be the Primary Care Network of which the practice is a member</a:t>
            </a:r>
          </a:p>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The network clinical lead or their nominated deputy should facilitate these meetings and maintain a record of attendance</a:t>
            </a:r>
          </a:p>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It is for the network to determine the timing of these meetings but we would recommend that the first meeting takes place early in the QI activity and the second towards the end</a:t>
            </a:r>
          </a:p>
          <a:p>
            <a:pPr marL="742950" marR="0" lvl="1" indent="-285750" algn="l" defTabSz="914400" rtl="0" eaLnBrk="1" fontAlgn="base" latinLnBrk="0" hangingPunct="1">
              <a:lnSpc>
                <a:spcPct val="100000"/>
              </a:lnSpc>
              <a:spcBef>
                <a:spcPct val="20000"/>
              </a:spcBef>
              <a:spcAft>
                <a:spcPct val="0"/>
              </a:spcAft>
              <a:buClr>
                <a:srgbClr val="003366"/>
              </a:buClr>
              <a:buSzPct val="75000"/>
              <a:buFontTx/>
              <a:buChar char="–"/>
              <a:tabLst/>
              <a:defRPr/>
            </a:pPr>
            <a:endParaRPr kumimoji="0" lang="en-GB" sz="1200" b="0" i="0" u="none" strike="noStrike" kern="0" cap="none" spc="0" normalizeH="0" baseline="0" noProof="0" dirty="0" smtClean="0">
              <a:ln>
                <a:noFill/>
              </a:ln>
              <a:solidFill>
                <a:srgbClr val="003366"/>
              </a:solidFill>
              <a:effectLst/>
              <a:uLnTx/>
              <a:uFillTx/>
              <a:latin typeface="Arial"/>
            </a:endParaRPr>
          </a:p>
          <a:p>
            <a:pPr marL="457200" marR="0" lvl="1" indent="0" algn="l" defTabSz="914400" rtl="0" eaLnBrk="1" fontAlgn="base" latinLnBrk="0" hangingPunct="1">
              <a:lnSpc>
                <a:spcPct val="100000"/>
              </a:lnSpc>
              <a:spcBef>
                <a:spcPct val="20000"/>
              </a:spcBef>
              <a:spcAft>
                <a:spcPct val="0"/>
              </a:spcAft>
              <a:buClr>
                <a:srgbClr val="003366"/>
              </a:buClr>
              <a:buSzPct val="75000"/>
              <a:buFontTx/>
              <a:buNone/>
              <a:tabLst/>
              <a:defRPr/>
            </a:pPr>
            <a:r>
              <a:rPr kumimoji="0" lang="en-GB" sz="1200" b="0" i="0" u="none" strike="noStrike" kern="0" cap="none" spc="0" normalizeH="0" baseline="0" noProof="0" dirty="0" smtClean="0">
                <a:ln>
                  <a:noFill/>
                </a:ln>
                <a:solidFill>
                  <a:srgbClr val="003366"/>
                </a:solidFill>
                <a:effectLst/>
                <a:uLnTx/>
                <a:uFillTx/>
                <a:latin typeface="Arial"/>
              </a:rPr>
              <a:t>No additional monitoring as such apart from what normally happens with QOF (Post verification checks)</a:t>
            </a: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itchFamily="2" charset="2"/>
              <a:buChar char="l"/>
              <a:tabLst/>
              <a:defRPr/>
            </a:pPr>
            <a:endParaRPr kumimoji="0" lang="en-GB" sz="2800" b="0" i="0" u="none" strike="noStrike" kern="0" cap="none" spc="0" normalizeH="0" baseline="0" noProof="0" dirty="0" smtClean="0">
              <a:ln>
                <a:noFill/>
              </a:ln>
              <a:solidFill>
                <a:srgbClr val="003366"/>
              </a:solidFill>
              <a:effectLst/>
              <a:uLnTx/>
              <a:uFillTx/>
              <a:latin typeface="Arial"/>
              <a:ea typeface="+mn-ea"/>
              <a:cs typeface="+mn-cs"/>
            </a:endParaRPr>
          </a:p>
          <a:p>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7</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368183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Attendance </a:t>
            </a:r>
            <a:r>
              <a:rPr lang="en-GB" baseline="0" dirty="0" smtClean="0"/>
              <a:t>monitored by CCG on request by CCG or CD if not engaging</a:t>
            </a:r>
          </a:p>
          <a:p>
            <a:r>
              <a:rPr lang="en-GB" baseline="0" dirty="0" smtClean="0"/>
              <a:t>Suggest keep attendance register rather than submit minutes</a:t>
            </a:r>
          </a:p>
          <a:p>
            <a:r>
              <a:rPr lang="en-GB" baseline="0" dirty="0" smtClean="0"/>
              <a:t>Up to you what meetings look like </a:t>
            </a:r>
            <a:r>
              <a:rPr lang="en-GB" baseline="0" dirty="0" smtClean="0"/>
              <a:t>and how </a:t>
            </a:r>
            <a:r>
              <a:rPr lang="en-GB" baseline="0" dirty="0" smtClean="0"/>
              <a:t>many, in Network Agreement</a:t>
            </a:r>
            <a:endParaRPr lang="en-GB" dirty="0"/>
          </a:p>
        </p:txBody>
      </p:sp>
      <p:sp>
        <p:nvSpPr>
          <p:cNvPr id="4" name="Slide Number Placeholder 3"/>
          <p:cNvSpPr>
            <a:spLocks noGrp="1"/>
          </p:cNvSpPr>
          <p:nvPr>
            <p:ph type="sldNum" sz="quarter" idx="10"/>
          </p:nvPr>
        </p:nvSpPr>
        <p:spPr/>
        <p:txBody>
          <a:bodyPr/>
          <a:lstStyle/>
          <a:p>
            <a:fld id="{FA78638F-B1B8-4759-B23D-51AB29053E91}" type="slidenum">
              <a:rPr lang="en-GB" smtClean="0"/>
              <a:t>8</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08019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Point </a:t>
            </a:r>
            <a:r>
              <a:rPr lang="en-GB" baseline="0" dirty="0" smtClean="0"/>
              <a:t>2 – this includes the £1.76 which </a:t>
            </a:r>
            <a:r>
              <a:rPr lang="en-GB" baseline="0" dirty="0" smtClean="0"/>
              <a:t>was </a:t>
            </a:r>
            <a:r>
              <a:rPr lang="en-GB" baseline="0" dirty="0" smtClean="0"/>
              <a:t>negotiated as part of uplift to global sum NOT for PCN work but had to be in PCN to get full uplift</a:t>
            </a:r>
            <a:endParaRPr lang="en-GB" dirty="0"/>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FA78638F-B1B8-4759-B23D-51AB29053E91}" type="slidenum">
              <a:rPr lang="en-GB" smtClean="0"/>
              <a:t>9</a:t>
            </a:fld>
            <a:endParaRPr lang="en-GB"/>
          </a:p>
        </p:txBody>
      </p:sp>
    </p:spTree>
    <p:extLst>
      <p:ext uri="{BB962C8B-B14F-4D97-AF65-F5344CB8AC3E}">
        <p14:creationId xmlns:p14="http://schemas.microsoft.com/office/powerpoint/2010/main" val="294908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13" name="Group 21"/>
          <p:cNvGrpSpPr>
            <a:grpSpLocks/>
          </p:cNvGrpSpPr>
          <p:nvPr/>
        </p:nvGrpSpPr>
        <p:grpSpPr bwMode="auto">
          <a:xfrm>
            <a:off x="0" y="0"/>
            <a:ext cx="5867400" cy="6858000"/>
            <a:chOff x="0" y="0"/>
            <a:chExt cx="3696" cy="4320"/>
          </a:xfrm>
        </p:grpSpPr>
        <p:sp>
          <p:nvSpPr>
            <p:cNvPr id="8194" name="Rectangle 2"/>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sp>
          <p:nvSpPr>
            <p:cNvPr id="8195" name="AutoShape 3"/>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grpSp>
      <p:grpSp>
        <p:nvGrpSpPr>
          <p:cNvPr id="8210" name="Group 18"/>
          <p:cNvGrpSpPr>
            <a:grpSpLocks/>
          </p:cNvGrpSpPr>
          <p:nvPr/>
        </p:nvGrpSpPr>
        <p:grpSpPr bwMode="auto">
          <a:xfrm>
            <a:off x="3632200" y="4889500"/>
            <a:ext cx="4876800" cy="319088"/>
            <a:chOff x="2288" y="3080"/>
            <a:chExt cx="3072" cy="201"/>
          </a:xfrm>
        </p:grpSpPr>
        <p:sp>
          <p:nvSpPr>
            <p:cNvPr id="8204" name="AutoShape 12"/>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5" name="AutoShape 13"/>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197" name="Rectangle 5"/>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GB" altLang="en-US" noProof="0" smtClean="0"/>
              <a:t>Click to edit Master subtitle style</a:t>
            </a:r>
          </a:p>
        </p:txBody>
      </p:sp>
      <p:sp>
        <p:nvSpPr>
          <p:cNvPr id="8206" name="Rectangle 14"/>
          <p:cNvSpPr>
            <a:spLocks noGrp="1" noChangeArrowheads="1"/>
          </p:cNvSpPr>
          <p:nvPr>
            <p:ph type="dt" sz="quarter" idx="2"/>
          </p:nvPr>
        </p:nvSpPr>
        <p:spPr/>
        <p:txBody>
          <a:bodyPr/>
          <a:lstStyle>
            <a:lvl1pPr>
              <a:defRPr>
                <a:solidFill>
                  <a:schemeClr val="bg1"/>
                </a:solidFill>
              </a:defRPr>
            </a:lvl1pPr>
          </a:lstStyle>
          <a:p>
            <a:endParaRPr lang="en-GB" altLang="en-US"/>
          </a:p>
        </p:txBody>
      </p:sp>
      <p:sp>
        <p:nvSpPr>
          <p:cNvPr id="8207" name="Rectangle 15"/>
          <p:cNvSpPr>
            <a:spLocks noGrp="1" noChangeArrowheads="1"/>
          </p:cNvSpPr>
          <p:nvPr>
            <p:ph type="ftr" sz="quarter" idx="3"/>
          </p:nvPr>
        </p:nvSpPr>
        <p:spPr/>
        <p:txBody>
          <a:bodyPr/>
          <a:lstStyle>
            <a:lvl1pPr algn="r">
              <a:defRPr/>
            </a:lvl1pPr>
          </a:lstStyle>
          <a:p>
            <a:endParaRPr lang="en-GB" altLang="en-US"/>
          </a:p>
        </p:txBody>
      </p:sp>
      <p:sp>
        <p:nvSpPr>
          <p:cNvPr id="8209" name="Rectangle 17"/>
          <p:cNvSpPr>
            <a:spLocks noGrp="1" noChangeArrowheads="1"/>
          </p:cNvSpPr>
          <p:nvPr>
            <p:ph type="sldNum" sz="quarter" idx="4"/>
          </p:nvPr>
        </p:nvSpPr>
        <p:spPr>
          <a:xfrm>
            <a:off x="76200" y="6248400"/>
            <a:ext cx="587375" cy="488950"/>
          </a:xfrm>
        </p:spPr>
        <p:txBody>
          <a:bodyPr anchorCtr="0"/>
          <a:lstStyle>
            <a:lvl1pPr>
              <a:defRPr/>
            </a:lvl1pPr>
          </a:lstStyle>
          <a:p>
            <a:fld id="{3E4AD76B-5046-4267-888E-338C388CDCEF}" type="slidenum">
              <a:rPr lang="en-GB" altLang="en-US"/>
              <a:pPr/>
              <a:t>‹#›</a:t>
            </a:fld>
            <a:endParaRPr lang="en-GB" altLang="en-US"/>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GB"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FE94D35-69BC-49C1-81C2-0977D2E8AC72}" type="slidenum">
              <a:rPr lang="en-GB" altLang="en-US"/>
              <a:pPr/>
              <a:t>‹#›</a:t>
            </a:fld>
            <a:endParaRPr lang="en-GB" altLang="en-US"/>
          </a:p>
        </p:txBody>
      </p:sp>
    </p:spTree>
    <p:extLst>
      <p:ext uri="{BB962C8B-B14F-4D97-AF65-F5344CB8AC3E}">
        <p14:creationId xmlns:p14="http://schemas.microsoft.com/office/powerpoint/2010/main" val="219176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2660BCA-8468-404E-909C-68C5A11544F8}" type="slidenum">
              <a:rPr lang="en-GB" altLang="en-US"/>
              <a:pPr/>
              <a:t>‹#›</a:t>
            </a:fld>
            <a:endParaRPr lang="en-GB" altLang="en-US"/>
          </a:p>
        </p:txBody>
      </p:sp>
    </p:spTree>
    <p:extLst>
      <p:ext uri="{BB962C8B-B14F-4D97-AF65-F5344CB8AC3E}">
        <p14:creationId xmlns:p14="http://schemas.microsoft.com/office/powerpoint/2010/main" val="360405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13FDC2E-97A5-49FE-9CC9-CFC658648E89}" type="slidenum">
              <a:rPr lang="en-GB" altLang="en-US"/>
              <a:pPr/>
              <a:t>‹#›</a:t>
            </a:fld>
            <a:endParaRPr lang="en-GB" altLang="en-US"/>
          </a:p>
        </p:txBody>
      </p:sp>
    </p:spTree>
    <p:extLst>
      <p:ext uri="{BB962C8B-B14F-4D97-AF65-F5344CB8AC3E}">
        <p14:creationId xmlns:p14="http://schemas.microsoft.com/office/powerpoint/2010/main" val="167762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00059C7-0265-486C-B966-27DE9F6BBD15}" type="slidenum">
              <a:rPr lang="en-GB" altLang="en-US"/>
              <a:pPr/>
              <a:t>‹#›</a:t>
            </a:fld>
            <a:endParaRPr lang="en-GB" altLang="en-US"/>
          </a:p>
        </p:txBody>
      </p:sp>
    </p:spTree>
    <p:extLst>
      <p:ext uri="{BB962C8B-B14F-4D97-AF65-F5344CB8AC3E}">
        <p14:creationId xmlns:p14="http://schemas.microsoft.com/office/powerpoint/2010/main" val="55947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9ECEECC-08E4-4F1B-BDCE-34BFB55E00D4}" type="slidenum">
              <a:rPr lang="en-GB" altLang="en-US"/>
              <a:pPr/>
              <a:t>‹#›</a:t>
            </a:fld>
            <a:endParaRPr lang="en-GB" altLang="en-US"/>
          </a:p>
        </p:txBody>
      </p:sp>
    </p:spTree>
    <p:extLst>
      <p:ext uri="{BB962C8B-B14F-4D97-AF65-F5344CB8AC3E}">
        <p14:creationId xmlns:p14="http://schemas.microsoft.com/office/powerpoint/2010/main" val="16395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EE893685-F407-40BC-8715-BD59487C2E4E}" type="slidenum">
              <a:rPr lang="en-GB" altLang="en-US"/>
              <a:pPr/>
              <a:t>‹#›</a:t>
            </a:fld>
            <a:endParaRPr lang="en-GB" altLang="en-US"/>
          </a:p>
        </p:txBody>
      </p:sp>
    </p:spTree>
    <p:extLst>
      <p:ext uri="{BB962C8B-B14F-4D97-AF65-F5344CB8AC3E}">
        <p14:creationId xmlns:p14="http://schemas.microsoft.com/office/powerpoint/2010/main" val="201005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9B82A59B-246E-4EF9-A9CE-F65028FDED0E}" type="slidenum">
              <a:rPr lang="en-GB" altLang="en-US"/>
              <a:pPr/>
              <a:t>‹#›</a:t>
            </a:fld>
            <a:endParaRPr lang="en-GB" altLang="en-US"/>
          </a:p>
        </p:txBody>
      </p:sp>
    </p:spTree>
    <p:extLst>
      <p:ext uri="{BB962C8B-B14F-4D97-AF65-F5344CB8AC3E}">
        <p14:creationId xmlns:p14="http://schemas.microsoft.com/office/powerpoint/2010/main" val="3199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802B81A-AE1D-4F97-9538-0A384F53CA24}" type="slidenum">
              <a:rPr lang="en-GB" altLang="en-US"/>
              <a:pPr/>
              <a:t>‹#›</a:t>
            </a:fld>
            <a:endParaRPr lang="en-GB" altLang="en-US"/>
          </a:p>
        </p:txBody>
      </p:sp>
    </p:spTree>
    <p:extLst>
      <p:ext uri="{BB962C8B-B14F-4D97-AF65-F5344CB8AC3E}">
        <p14:creationId xmlns:p14="http://schemas.microsoft.com/office/powerpoint/2010/main" val="147594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9B97FB2-0970-4320-8AC4-12C5EFA014C6}" type="slidenum">
              <a:rPr lang="en-GB" altLang="en-US"/>
              <a:pPr/>
              <a:t>‹#›</a:t>
            </a:fld>
            <a:endParaRPr lang="en-GB" altLang="en-US"/>
          </a:p>
        </p:txBody>
      </p:sp>
    </p:spTree>
    <p:extLst>
      <p:ext uri="{BB962C8B-B14F-4D97-AF65-F5344CB8AC3E}">
        <p14:creationId xmlns:p14="http://schemas.microsoft.com/office/powerpoint/2010/main" val="298525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0DF29A1-76D6-4750-A2BE-B71943F21CF8}" type="slidenum">
              <a:rPr lang="en-GB" altLang="en-US"/>
              <a:pPr/>
              <a:t>‹#›</a:t>
            </a:fld>
            <a:endParaRPr lang="en-GB" altLang="en-US"/>
          </a:p>
        </p:txBody>
      </p:sp>
    </p:spTree>
    <p:extLst>
      <p:ext uri="{BB962C8B-B14F-4D97-AF65-F5344CB8AC3E}">
        <p14:creationId xmlns:p14="http://schemas.microsoft.com/office/powerpoint/2010/main" val="167101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2" name="Group 28"/>
          <p:cNvGrpSpPr>
            <a:grpSpLocks/>
          </p:cNvGrpSpPr>
          <p:nvPr/>
        </p:nvGrpSpPr>
        <p:grpSpPr bwMode="auto">
          <a:xfrm>
            <a:off x="0" y="0"/>
            <a:ext cx="7620000" cy="6858000"/>
            <a:chOff x="0" y="0"/>
            <a:chExt cx="4800" cy="4320"/>
          </a:xfrm>
        </p:grpSpPr>
        <p:grpSp>
          <p:nvGrpSpPr>
            <p:cNvPr id="1050" name="Group 26"/>
            <p:cNvGrpSpPr>
              <a:grpSpLocks/>
            </p:cNvGrpSpPr>
            <p:nvPr userDrawn="1"/>
          </p:nvGrpSpPr>
          <p:grpSpPr bwMode="auto">
            <a:xfrm>
              <a:off x="0" y="0"/>
              <a:ext cx="2016" cy="4320"/>
              <a:chOff x="0" y="0"/>
              <a:chExt cx="2016" cy="4320"/>
            </a:xfrm>
          </p:grpSpPr>
          <p:sp>
            <p:nvSpPr>
              <p:cNvPr id="1027" name="Rectangle 3"/>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Freeform 24"/>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nvGrpSpPr>
            <p:cNvPr id="1045" name="Group 21"/>
            <p:cNvGrpSpPr>
              <a:grpSpLocks/>
            </p:cNvGrpSpPr>
            <p:nvPr/>
          </p:nvGrpSpPr>
          <p:grpSpPr bwMode="auto">
            <a:xfrm>
              <a:off x="144" y="1248"/>
              <a:ext cx="4656" cy="201"/>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31" name="AutoShape 7"/>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32" name="Rectangle 8"/>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GB" altLang="en-US"/>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GB" altLang="en-US"/>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192E8A6F-DA29-429C-B878-A5818290FAD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pitchFamily="34" charset="0"/>
        </a:defRPr>
      </a:lvl2pPr>
      <a:lvl3pPr algn="l" rtl="0" eaLnBrk="1" fontAlgn="base" hangingPunct="1">
        <a:lnSpc>
          <a:spcPct val="90000"/>
        </a:lnSpc>
        <a:spcBef>
          <a:spcPct val="0"/>
        </a:spcBef>
        <a:spcAft>
          <a:spcPct val="0"/>
        </a:spcAft>
        <a:defRPr sz="3600" b="1">
          <a:solidFill>
            <a:schemeClr val="tx2"/>
          </a:solidFill>
          <a:latin typeface="Arial" pitchFamily="34" charset="0"/>
        </a:defRPr>
      </a:lvl3pPr>
      <a:lvl4pPr algn="l" rtl="0" eaLnBrk="1" fontAlgn="base" hangingPunct="1">
        <a:lnSpc>
          <a:spcPct val="90000"/>
        </a:lnSpc>
        <a:spcBef>
          <a:spcPct val="0"/>
        </a:spcBef>
        <a:spcAft>
          <a:spcPct val="0"/>
        </a:spcAft>
        <a:defRPr sz="3600" b="1">
          <a:solidFill>
            <a:schemeClr val="tx2"/>
          </a:solidFill>
          <a:latin typeface="Arial" pitchFamily="34" charset="0"/>
        </a:defRPr>
      </a:lvl4pPr>
      <a:lvl5pPr algn="l" rtl="0" eaLnBrk="1" fontAlgn="base" hangingPunct="1">
        <a:lnSpc>
          <a:spcPct val="90000"/>
        </a:lnSpc>
        <a:spcBef>
          <a:spcPct val="0"/>
        </a:spcBef>
        <a:spcAft>
          <a:spcPct val="0"/>
        </a:spcAft>
        <a:defRPr sz="3600" b="1">
          <a:solidFill>
            <a:schemeClr val="tx2"/>
          </a:solidFill>
          <a:latin typeface="Arial" pitchFamily="34" charset="0"/>
        </a:defRPr>
      </a:lvl5pPr>
      <a:lvl6pPr marL="457200" algn="l" rtl="0" eaLnBrk="1" fontAlgn="base" hangingPunct="1">
        <a:lnSpc>
          <a:spcPct val="90000"/>
        </a:lnSpc>
        <a:spcBef>
          <a:spcPct val="0"/>
        </a:spcBef>
        <a:spcAft>
          <a:spcPct val="0"/>
        </a:spcAft>
        <a:defRPr sz="3600" b="1">
          <a:solidFill>
            <a:schemeClr val="tx2"/>
          </a:solidFill>
          <a:latin typeface="Arial" pitchFamily="34" charset="0"/>
        </a:defRPr>
      </a:lvl6pPr>
      <a:lvl7pPr marL="914400" algn="l" rtl="0" eaLnBrk="1" fontAlgn="base" hangingPunct="1">
        <a:lnSpc>
          <a:spcPct val="90000"/>
        </a:lnSpc>
        <a:spcBef>
          <a:spcPct val="0"/>
        </a:spcBef>
        <a:spcAft>
          <a:spcPct val="0"/>
        </a:spcAft>
        <a:defRPr sz="3600" b="1">
          <a:solidFill>
            <a:schemeClr val="tx2"/>
          </a:solidFill>
          <a:latin typeface="Arial" pitchFamily="34" charset="0"/>
        </a:defRPr>
      </a:lvl7pPr>
      <a:lvl8pPr marL="1371600" algn="l" rtl="0" eaLnBrk="1" fontAlgn="base" hangingPunct="1">
        <a:lnSpc>
          <a:spcPct val="90000"/>
        </a:lnSpc>
        <a:spcBef>
          <a:spcPct val="0"/>
        </a:spcBef>
        <a:spcAft>
          <a:spcPct val="0"/>
        </a:spcAft>
        <a:defRPr sz="3600" b="1">
          <a:solidFill>
            <a:schemeClr val="tx2"/>
          </a:solidFill>
          <a:latin typeface="Arial" pitchFamily="34" charset="0"/>
        </a:defRPr>
      </a:lvl8pPr>
      <a:lvl9pPr marL="1828800" algn="l" rtl="0" eaLnBrk="1" fontAlgn="base" hangingPunct="1">
        <a:lnSpc>
          <a:spcPct val="90000"/>
        </a:lnSpc>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57521"/>
            <a:ext cx="1584176" cy="441063"/>
          </a:xfrm>
          <a:prstGeom prst="rect">
            <a:avLst/>
          </a:prstGeom>
        </p:spPr>
      </p:pic>
      <p:sp>
        <p:nvSpPr>
          <p:cNvPr id="2" name="Subtitle 1"/>
          <p:cNvSpPr>
            <a:spLocks noGrp="1"/>
          </p:cNvSpPr>
          <p:nvPr>
            <p:ph type="subTitle" idx="1"/>
          </p:nvPr>
        </p:nvSpPr>
        <p:spPr/>
        <p:txBody>
          <a:bodyPr/>
          <a:lstStyle/>
          <a:p>
            <a:r>
              <a:rPr lang="en-GB" dirty="0" smtClean="0"/>
              <a:t>Janice Foster</a:t>
            </a:r>
          </a:p>
          <a:p>
            <a:r>
              <a:rPr lang="en-GB" dirty="0" smtClean="0"/>
              <a:t>Chief Executive, CLMC</a:t>
            </a:r>
            <a:endParaRPr lang="en-GB" dirty="0"/>
          </a:p>
        </p:txBody>
      </p:sp>
      <p:sp>
        <p:nvSpPr>
          <p:cNvPr id="3" name="Title 2"/>
          <p:cNvSpPr>
            <a:spLocks noGrp="1"/>
          </p:cNvSpPr>
          <p:nvPr>
            <p:ph type="ctrTitle" sz="quarter"/>
          </p:nvPr>
        </p:nvSpPr>
        <p:spPr/>
        <p:txBody>
          <a:bodyPr/>
          <a:lstStyle/>
          <a:p>
            <a:r>
              <a:rPr lang="en-GB" dirty="0"/>
              <a:t>Your Practice, Your Contract and Your PCN – how does it fit </a:t>
            </a:r>
            <a:r>
              <a:rPr lang="en-GB" dirty="0" smtClean="0"/>
              <a:t>together</a:t>
            </a:r>
            <a:endParaRPr lang="en-GB"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488" y="267047"/>
            <a:ext cx="2016224" cy="38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descr="cid:image003.jpg@01D52757.5E3446E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84234"/>
            <a:ext cx="1238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South Tees CCG – RGB Blue June 2017"/>
          <p:cNvPicPr>
            <a:picLocks noChangeAspect="1" noChangeArrowheads="1"/>
          </p:cNvPicPr>
          <p:nvPr/>
        </p:nvPicPr>
        <p:blipFill rotWithShape="1">
          <a:blip r:embed="rId6">
            <a:extLst>
              <a:ext uri="{28A0092B-C50C-407E-A947-70E740481C1C}">
                <a14:useLocalDpi xmlns:a14="http://schemas.microsoft.com/office/drawing/2010/main" val="0"/>
              </a:ext>
            </a:extLst>
          </a:blip>
          <a:srcRect l="33952"/>
          <a:stretch/>
        </p:blipFill>
        <p:spPr bwMode="auto">
          <a:xfrm>
            <a:off x="6012160" y="184125"/>
            <a:ext cx="123305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id:image005.jpg@01D52757.5E3446E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344" y="203284"/>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0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Cut out the noise</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1428"/>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04048" y="2348880"/>
            <a:ext cx="3384376" cy="5078313"/>
          </a:xfrm>
          <a:prstGeom prst="rect">
            <a:avLst/>
          </a:prstGeom>
          <a:noFill/>
        </p:spPr>
        <p:txBody>
          <a:bodyPr wrap="square" rtlCol="0">
            <a:spAutoFit/>
          </a:bodyPr>
          <a:lstStyle/>
          <a:p>
            <a:pPr algn="ctr"/>
            <a:r>
              <a:rPr lang="en-GB" dirty="0" smtClean="0"/>
              <a:t>Noise</a:t>
            </a:r>
          </a:p>
          <a:p>
            <a:pPr marL="285750" indent="-285750">
              <a:buFont typeface="Arial" panose="020B0604020202020204" pitchFamily="34" charset="0"/>
              <a:buChar char="•"/>
            </a:pPr>
            <a:r>
              <a:rPr lang="en-GB" dirty="0" smtClean="0"/>
              <a:t>Employ Clinical Pharmacist</a:t>
            </a:r>
          </a:p>
          <a:p>
            <a:pPr marL="285750" indent="-285750">
              <a:buFont typeface="Arial" panose="020B0604020202020204" pitchFamily="34" charset="0"/>
              <a:buChar char="•"/>
            </a:pPr>
            <a:r>
              <a:rPr lang="en-GB" dirty="0" smtClean="0"/>
              <a:t>Employ Social Prescribing Link Worker</a:t>
            </a:r>
          </a:p>
          <a:p>
            <a:pPr marL="285750" indent="-285750">
              <a:buFont typeface="Arial" panose="020B0604020202020204" pitchFamily="34" charset="0"/>
              <a:buChar char="•"/>
            </a:pPr>
            <a:r>
              <a:rPr lang="en-GB" dirty="0" smtClean="0"/>
              <a:t>Attend various meetings put on by others</a:t>
            </a:r>
          </a:p>
          <a:p>
            <a:pPr marL="285750" indent="-285750">
              <a:buFont typeface="Arial" panose="020B0604020202020204" pitchFamily="34" charset="0"/>
              <a:buChar char="•"/>
            </a:pPr>
            <a:r>
              <a:rPr lang="en-GB" dirty="0" smtClean="0"/>
              <a:t>Engage with social and community care</a:t>
            </a:r>
          </a:p>
          <a:p>
            <a:pPr marL="285750" indent="-285750">
              <a:buFont typeface="Arial" panose="020B0604020202020204" pitchFamily="34" charset="0"/>
              <a:buChar char="•"/>
            </a:pPr>
            <a:r>
              <a:rPr lang="en-GB" dirty="0" smtClean="0"/>
              <a:t>Look at patient pathways</a:t>
            </a:r>
          </a:p>
          <a:p>
            <a:pPr marL="285750" indent="-285750">
              <a:buFont typeface="Arial" panose="020B0604020202020204" pitchFamily="34" charset="0"/>
              <a:buChar char="•"/>
            </a:pPr>
            <a:r>
              <a:rPr lang="en-GB" dirty="0" smtClean="0"/>
              <a:t>Employ additional staff</a:t>
            </a:r>
          </a:p>
          <a:p>
            <a:pPr marL="285750" indent="-285750">
              <a:buFont typeface="Arial" panose="020B0604020202020204" pitchFamily="34" charset="0"/>
              <a:buChar char="•"/>
            </a:pPr>
            <a:r>
              <a:rPr lang="en-GB" dirty="0" smtClean="0"/>
              <a:t>Fund PCN plans</a:t>
            </a:r>
          </a:p>
          <a:p>
            <a:pPr marL="285750" indent="-285750">
              <a:buFont typeface="Arial" panose="020B0604020202020204" pitchFamily="34" charset="0"/>
              <a:buChar char="•"/>
            </a:pPr>
            <a:r>
              <a:rPr lang="en-GB" dirty="0" smtClean="0"/>
              <a:t>Urgent care/A&amp;E agenda</a:t>
            </a:r>
          </a:p>
          <a:p>
            <a:pPr marL="285750" indent="-285750">
              <a:buFont typeface="Arial" panose="020B0604020202020204" pitchFamily="34" charset="0"/>
              <a:buChar char="•"/>
            </a:pPr>
            <a:r>
              <a:rPr lang="en-GB" dirty="0" smtClean="0"/>
              <a:t>Public Health schemes</a:t>
            </a:r>
          </a:p>
          <a:p>
            <a:pPr marL="285750" indent="-285750">
              <a:buFont typeface="Arial" panose="020B0604020202020204" pitchFamily="34" charset="0"/>
              <a:buChar char="•"/>
            </a:pPr>
            <a:r>
              <a:rPr lang="en-GB" dirty="0" smtClean="0"/>
              <a:t>Forward View – steer but not essential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648" y="201428"/>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31577"/>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2348880"/>
            <a:ext cx="3384376" cy="4247317"/>
          </a:xfrm>
          <a:prstGeom prst="rect">
            <a:avLst/>
          </a:prstGeom>
          <a:noFill/>
        </p:spPr>
        <p:txBody>
          <a:bodyPr wrap="square" rtlCol="0">
            <a:spAutoFit/>
          </a:bodyPr>
          <a:lstStyle/>
          <a:p>
            <a:pPr algn="ctr"/>
            <a:r>
              <a:rPr lang="en-GB" dirty="0" smtClean="0"/>
              <a:t>Focus</a:t>
            </a:r>
          </a:p>
          <a:p>
            <a:pPr marL="285750" indent="-285750">
              <a:buFont typeface="Arial" panose="020B0604020202020204" pitchFamily="34" charset="0"/>
              <a:buChar char="•"/>
            </a:pPr>
            <a:r>
              <a:rPr lang="en-GB" dirty="0" smtClean="0"/>
              <a:t>Signed Network Agreement</a:t>
            </a:r>
          </a:p>
          <a:p>
            <a:pPr marL="285750" indent="-285750">
              <a:buFont typeface="Arial" panose="020B0604020202020204" pitchFamily="34" charset="0"/>
              <a:buChar char="•"/>
            </a:pPr>
            <a:r>
              <a:rPr lang="en-GB" dirty="0" smtClean="0"/>
              <a:t>Signed DES</a:t>
            </a:r>
          </a:p>
          <a:p>
            <a:pPr marL="285750" indent="-285750">
              <a:buFont typeface="Arial" panose="020B0604020202020204" pitchFamily="34" charset="0"/>
              <a:buChar char="•"/>
            </a:pPr>
            <a:r>
              <a:rPr lang="en-GB" dirty="0" smtClean="0"/>
              <a:t>Designated Practice PCN Lead (</a:t>
            </a:r>
            <a:r>
              <a:rPr lang="en-GB" dirty="0" err="1" smtClean="0"/>
              <a:t>minuted</a:t>
            </a:r>
            <a:r>
              <a:rPr lang="en-GB" dirty="0" smtClean="0"/>
              <a:t>)</a:t>
            </a:r>
          </a:p>
          <a:p>
            <a:pPr marL="285750" indent="-285750">
              <a:buFont typeface="Arial" panose="020B0604020202020204" pitchFamily="34" charset="0"/>
              <a:buChar char="•"/>
            </a:pPr>
            <a:r>
              <a:rPr lang="en-GB" dirty="0" smtClean="0"/>
              <a:t>Active attendance at PCN meetings</a:t>
            </a:r>
          </a:p>
          <a:p>
            <a:pPr marL="285750" indent="-285750">
              <a:buFont typeface="Arial" panose="020B0604020202020204" pitchFamily="34" charset="0"/>
              <a:buChar char="•"/>
            </a:pPr>
            <a:r>
              <a:rPr lang="en-GB" dirty="0" smtClean="0"/>
              <a:t>Extended Hours – 100%</a:t>
            </a:r>
          </a:p>
          <a:p>
            <a:pPr marL="285750" indent="-285750">
              <a:buFont typeface="Arial" panose="020B0604020202020204" pitchFamily="34" charset="0"/>
              <a:buChar char="•"/>
            </a:pPr>
            <a:r>
              <a:rPr lang="en-GB" dirty="0" smtClean="0"/>
              <a:t>QOF x2 QI indicator x2 peer reviews</a:t>
            </a:r>
          </a:p>
          <a:p>
            <a:pPr marL="285750" indent="-285750">
              <a:buFont typeface="Arial" panose="020B0604020202020204" pitchFamily="34" charset="0"/>
              <a:buChar char="•"/>
            </a:pPr>
            <a:r>
              <a:rPr lang="en-GB" dirty="0" smtClean="0"/>
              <a:t>Data sharing/patient information</a:t>
            </a:r>
          </a:p>
          <a:p>
            <a:pPr marL="285750" indent="-285750">
              <a:buFont typeface="Arial" panose="020B0604020202020204" pitchFamily="34" charset="0"/>
              <a:buChar char="•"/>
            </a:pPr>
            <a:r>
              <a:rPr lang="en-GB" dirty="0" smtClean="0"/>
              <a:t>Understand practice, PCN and population needs</a:t>
            </a:r>
          </a:p>
          <a:p>
            <a:pPr marL="285750" indent="-285750">
              <a:buFont typeface="Arial" panose="020B0604020202020204" pitchFamily="34" charset="0"/>
              <a:buChar char="•"/>
            </a:pPr>
            <a:r>
              <a:rPr lang="en-GB" dirty="0" smtClean="0"/>
              <a:t>Patient engagement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057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Prioritise and ensure you deliver 19/20 Must Do’s</a:t>
            </a:r>
            <a:endParaRPr lang="en-GB" dirty="0"/>
          </a:p>
        </p:txBody>
      </p:sp>
      <p:sp>
        <p:nvSpPr>
          <p:cNvPr id="3" name="Content Placeholder 2"/>
          <p:cNvSpPr>
            <a:spLocks noGrp="1"/>
          </p:cNvSpPr>
          <p:nvPr>
            <p:ph idx="1"/>
          </p:nvPr>
        </p:nvSpPr>
        <p:spPr>
          <a:xfrm>
            <a:off x="838200" y="2362200"/>
            <a:ext cx="7693025" cy="4163144"/>
          </a:xfrm>
        </p:spPr>
        <p:txBody>
          <a:bodyPr/>
          <a:lstStyle/>
          <a:p>
            <a:r>
              <a:rPr lang="en-GB" sz="1800" dirty="0" smtClean="0"/>
              <a:t>Up to YOU as a practice to work out what is best for YOU</a:t>
            </a:r>
          </a:p>
          <a:p>
            <a:r>
              <a:rPr lang="en-GB" sz="1800" dirty="0" smtClean="0"/>
              <a:t>Can be through :</a:t>
            </a:r>
          </a:p>
          <a:p>
            <a:pPr marL="800100" lvl="1" indent="-342900">
              <a:buFont typeface="+mj-lt"/>
              <a:buAutoNum type="arabicPeriod"/>
            </a:pPr>
            <a:r>
              <a:rPr lang="en-GB" sz="1600" dirty="0" smtClean="0"/>
              <a:t>your practice</a:t>
            </a:r>
          </a:p>
          <a:p>
            <a:pPr marL="800100" lvl="1" indent="-342900">
              <a:buFont typeface="+mj-lt"/>
              <a:buAutoNum type="arabicPeriod"/>
            </a:pPr>
            <a:r>
              <a:rPr lang="en-GB" sz="1600" dirty="0" smtClean="0"/>
              <a:t>your neighbouring practices/your PCN</a:t>
            </a:r>
          </a:p>
          <a:p>
            <a:pPr marL="800100" lvl="1" indent="-342900">
              <a:buFont typeface="+mj-lt"/>
              <a:buAutoNum type="arabicPeriod"/>
            </a:pPr>
            <a:r>
              <a:rPr lang="en-GB" sz="1600" dirty="0" smtClean="0"/>
              <a:t>neighbouring PCN</a:t>
            </a:r>
          </a:p>
          <a:p>
            <a:pPr marL="800100" lvl="1" indent="-342900">
              <a:buFont typeface="+mj-lt"/>
              <a:buAutoNum type="arabicPeriod"/>
            </a:pPr>
            <a:r>
              <a:rPr lang="en-GB" sz="1600" dirty="0" smtClean="0"/>
              <a:t>your federation (you are all members of your federation and they have been working up offer and are happy to support</a:t>
            </a:r>
          </a:p>
          <a:p>
            <a:pPr marL="800100" lvl="1" indent="-342900">
              <a:buFont typeface="+mj-lt"/>
              <a:buAutoNum type="arabicPeriod"/>
            </a:pPr>
            <a:r>
              <a:rPr lang="en-GB" sz="1600" dirty="0" smtClean="0"/>
              <a:t>alternative provider</a:t>
            </a:r>
            <a:endParaRPr lang="en-GB" sz="1600" dirty="0"/>
          </a:p>
          <a:p>
            <a:pPr lvl="0">
              <a:buClr>
                <a:srgbClr val="003366"/>
              </a:buClr>
            </a:pPr>
            <a:r>
              <a:rPr lang="en-GB" sz="1800" dirty="0" smtClean="0">
                <a:solidFill>
                  <a:srgbClr val="003366"/>
                </a:solidFill>
              </a:rPr>
              <a:t>1 solution may not fit all, you choose what is right for you as a practice</a:t>
            </a:r>
          </a:p>
          <a:p>
            <a:pPr lvl="0">
              <a:buClr>
                <a:srgbClr val="003366"/>
              </a:buClr>
            </a:pPr>
            <a:r>
              <a:rPr lang="en-GB" sz="1800" dirty="0" smtClean="0">
                <a:solidFill>
                  <a:srgbClr val="003366"/>
                </a:solidFill>
              </a:rPr>
              <a:t>If choosing 2 – 5 remember subcontracting requirement under GMS/PMS/APMS</a:t>
            </a:r>
          </a:p>
          <a:p>
            <a:pPr lvl="1">
              <a:buClr>
                <a:srgbClr val="003366"/>
              </a:buClr>
            </a:pPr>
            <a:r>
              <a:rPr lang="en-GB" sz="1600" dirty="0" smtClean="0">
                <a:solidFill>
                  <a:srgbClr val="003366"/>
                </a:solidFill>
              </a:rPr>
              <a:t>Need commissioner permission and only practice can subcontract NOT PCN</a:t>
            </a:r>
          </a:p>
          <a:p>
            <a:pPr lvl="0">
              <a:buClr>
                <a:srgbClr val="003366"/>
              </a:buClr>
            </a:pPr>
            <a:r>
              <a:rPr lang="en-GB" sz="1800" dirty="0">
                <a:solidFill>
                  <a:srgbClr val="003366"/>
                </a:solidFill>
              </a:rPr>
              <a:t>REMEMBER collective achievement, 1 fails, all fail – individual choice but needs to achieve for all so work together!</a:t>
            </a:r>
          </a:p>
          <a:p>
            <a:pPr lvl="1">
              <a:buClr>
                <a:srgbClr val="003366"/>
              </a:buClr>
            </a:pPr>
            <a:endParaRPr lang="en-GB" sz="1600" dirty="0" smtClean="0">
              <a:solidFill>
                <a:srgbClr val="003366"/>
              </a:solidFill>
            </a:endParaRPr>
          </a:p>
          <a:p>
            <a:pPr lvl="0">
              <a:buClr>
                <a:srgbClr val="003366"/>
              </a:buClr>
            </a:pPr>
            <a:endParaRPr lang="en-GB" sz="1800" dirty="0">
              <a:solidFill>
                <a:srgbClr val="003366"/>
              </a:solidFill>
            </a:endParaRPr>
          </a:p>
          <a:p>
            <a:pPr lvl="1"/>
            <a:endParaRPr lang="en-GB" sz="18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4048"/>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84197"/>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28978"/>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8" presetClass="emph" presetSubtype="0" fill="hold" nodeType="afterEffect">
                                  <p:stCondLst>
                                    <p:cond delay="5000"/>
                                  </p:stCondLst>
                                  <p:iterate type="lt">
                                    <p:tmPct val="4000"/>
                                  </p:iterate>
                                  <p:childTnLst>
                                    <p:set>
                                      <p:cBhvr override="childStyle">
                                        <p:cTn id="49" dur="500" fill="hold"/>
                                        <p:tgtEl>
                                          <p:spTgt spid="3">
                                            <p:txEl>
                                              <p:pRg st="7" end="7"/>
                                            </p:txEl>
                                          </p:spTgt>
                                        </p:tgtEl>
                                        <p:attrNameLst>
                                          <p:attrName>style.textDecorationUnderline</p:attrName>
                                        </p:attrNameLst>
                                      </p:cBhvr>
                                      <p:to>
                                        <p:strVal val="true"/>
                                      </p:to>
                                    </p:set>
                                  </p:childTnLst>
                                </p:cTn>
                              </p:par>
                              <p:par>
                                <p:cTn id="50" presetID="18" presetClass="emph" presetSubtype="0" fill="hold" nodeType="withEffect">
                                  <p:stCondLst>
                                    <p:cond delay="5000"/>
                                  </p:stCondLst>
                                  <p:iterate type="lt">
                                    <p:tmPct val="4000"/>
                                  </p:iterate>
                                  <p:childTnLst>
                                    <p:set>
                                      <p:cBhvr override="childStyle">
                                        <p:cTn id="51" dur="500" fill="hold"/>
                                        <p:tgtEl>
                                          <p:spTgt spid="3">
                                            <p:txEl>
                                              <p:pRg st="10" end="10"/>
                                            </p:txEl>
                                          </p:spTgt>
                                        </p:tgtEl>
                                        <p:attrNameLst>
                                          <p:attrName>style.textDecorationUnderline</p:attrName>
                                        </p:attrNameLst>
                                      </p:cBhvr>
                                      <p:to>
                                        <p:strVal val="true"/>
                                      </p:to>
                                    </p:set>
                                  </p:childTnLst>
                                </p:cTn>
                              </p:par>
                              <p:par>
                                <p:cTn id="52" presetID="18" presetClass="emph" presetSubtype="0" fill="hold" nodeType="withEffect">
                                  <p:stCondLst>
                                    <p:cond delay="5000"/>
                                  </p:stCondLst>
                                  <p:iterate type="lt">
                                    <p:tmPct val="4000"/>
                                  </p:iterate>
                                  <p:childTnLst>
                                    <p:set>
                                      <p:cBhvr override="childStyle">
                                        <p:cTn id="53"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p:txBody>
          <a:bodyPr/>
          <a:lstStyle/>
          <a:p>
            <a:r>
              <a:rPr lang="en-GB" sz="1800" dirty="0" smtClean="0"/>
              <a:t>The most important question to ask yourself as a practice and PCN</a:t>
            </a:r>
          </a:p>
          <a:p>
            <a:r>
              <a:rPr lang="en-GB" sz="1800" dirty="0" smtClean="0"/>
              <a:t>Extension of your practice</a:t>
            </a:r>
          </a:p>
          <a:p>
            <a:r>
              <a:rPr lang="en-GB" sz="1800" dirty="0" smtClean="0"/>
              <a:t>Enabler for things you may have been doing or wanted to do but couldn’t as an individual practice due to workforce or workload</a:t>
            </a:r>
          </a:p>
          <a:p>
            <a:r>
              <a:rPr lang="en-GB" sz="1800" dirty="0" smtClean="0"/>
              <a:t>PCN DES gives you the OPTION to do something on a small scale (your practice), on a larger scale (your PCN) or on a huge scale (neighbourhood of PCNs or wider)</a:t>
            </a:r>
          </a:p>
          <a:p>
            <a:r>
              <a:rPr lang="en-GB" sz="1800" dirty="0" smtClean="0"/>
              <a:t>You are in control</a:t>
            </a:r>
          </a:p>
          <a:p>
            <a:r>
              <a:rPr lang="en-GB" sz="1800" dirty="0" smtClean="0"/>
              <a:t>Understand what your practice struggles/priorities are, then share and review these wider to enable and support or do and learn!</a:t>
            </a:r>
          </a:p>
          <a:p>
            <a:r>
              <a:rPr lang="en-GB" sz="1800" dirty="0" smtClean="0"/>
              <a:t>How can you tackle as a collective or what is best tackled individually</a:t>
            </a:r>
          </a:p>
          <a:p>
            <a:pPr marL="0" indent="0">
              <a:buNone/>
            </a:pPr>
            <a:endParaRPr lang="en-GB" sz="18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61" y="15036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0360"/>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93221"/>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81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7000"/>
                            </p:stCondLst>
                            <p:childTnLst>
                              <p:par>
                                <p:cTn id="11" presetID="1" presetClass="entr" presetSubtype="0" fill="hold" nodeType="afterEffect">
                                  <p:stCondLst>
                                    <p:cond delay="1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9000"/>
                            </p:stCondLst>
                            <p:childTnLst>
                              <p:par>
                                <p:cTn id="14" presetID="1" presetClass="entr" presetSubtype="0" fill="hold" nodeType="after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0"/>
                            </p:stCondLst>
                            <p:childTnLst>
                              <p:par>
                                <p:cTn id="17" presetID="1" presetClass="entr" presetSubtype="0" fill="hold" nodeType="afterEffect">
                                  <p:stCondLst>
                                    <p:cond delay="10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30000"/>
                            </p:stCondLst>
                            <p:childTnLst>
                              <p:par>
                                <p:cTn id="20" presetID="1" presetClass="entr" presetSubtype="0"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Humour me!</a:t>
            </a:r>
            <a:endParaRPr lang="en-GB" dirty="0"/>
          </a:p>
        </p:txBody>
      </p:sp>
      <p:pic>
        <p:nvPicPr>
          <p:cNvPr id="4" name="Content Placeholder 3"/>
          <p:cNvPicPr>
            <a:picLocks noGrp="1"/>
          </p:cNvPicPr>
          <p:nvPr>
            <p:ph idx="1"/>
          </p:nvPr>
        </p:nvPicPr>
        <p:blipFill>
          <a:blip r:embed="rId3"/>
          <a:stretch>
            <a:fillRect/>
          </a:stretch>
        </p:blipFill>
        <p:spPr>
          <a:xfrm>
            <a:off x="899592" y="2708920"/>
            <a:ext cx="3600400" cy="3168352"/>
          </a:xfrm>
          <a:prstGeom prst="rect">
            <a:avLst/>
          </a:prstGeom>
        </p:spPr>
      </p:pic>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708920"/>
            <a:ext cx="39604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78939"/>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16107"/>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16107"/>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5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67544" y="2564904"/>
            <a:ext cx="3744416" cy="3156446"/>
          </a:xfrm>
          <a:prstGeom prst="rect">
            <a:avLst/>
          </a:prstGeom>
        </p:spPr>
      </p:pic>
      <p:pic>
        <p:nvPicPr>
          <p:cNvPr id="3" name="Picture 2"/>
          <p:cNvPicPr/>
          <p:nvPr/>
        </p:nvPicPr>
        <p:blipFill>
          <a:blip r:embed="rId4"/>
          <a:stretch>
            <a:fillRect/>
          </a:stretch>
        </p:blipFill>
        <p:spPr>
          <a:xfrm>
            <a:off x="4427984" y="2564904"/>
            <a:ext cx="4161899" cy="3156446"/>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15" y="135167"/>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52002"/>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139289"/>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91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51236"/>
            <a:ext cx="3801541" cy="304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4"/>
          <a:stretch>
            <a:fillRect/>
          </a:stretch>
        </p:blipFill>
        <p:spPr>
          <a:xfrm>
            <a:off x="4572000" y="2651236"/>
            <a:ext cx="3873867" cy="3012430"/>
          </a:xfrm>
          <a:prstGeom prst="rect">
            <a:avLst/>
          </a:prstGeom>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437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14370"/>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227081"/>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5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4161581" cy="332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809730"/>
            <a:ext cx="4089574" cy="327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69881"/>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115" y="194519"/>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22251"/>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ppt_x"/>
                                          </p:val>
                                        </p:tav>
                                        <p:tav tm="100000">
                                          <p:val>
                                            <p:strVal val="#ppt_x"/>
                                          </p:val>
                                        </p:tav>
                                      </p:tavLst>
                                    </p:anim>
                                    <p:anim calcmode="lin" valueType="num">
                                      <p:cBhvr additive="base">
                                        <p:cTn id="8"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03259"/>
            <a:ext cx="3873549" cy="309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a:stretch>
            <a:fillRect/>
          </a:stretch>
        </p:blipFill>
        <p:spPr>
          <a:xfrm>
            <a:off x="4499992" y="2603259"/>
            <a:ext cx="3888432" cy="3098839"/>
          </a:xfrm>
          <a:prstGeom prst="rect">
            <a:avLst/>
          </a:prstGeom>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93" y="15370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14588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190398"/>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8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67544" y="2526614"/>
            <a:ext cx="4017883" cy="3228454"/>
          </a:xfrm>
          <a:prstGeom prst="rect">
            <a:avLst/>
          </a:prstGeom>
        </p:spPr>
      </p:pic>
      <p:pic>
        <p:nvPicPr>
          <p:cNvPr id="3" name="Picture 2"/>
          <p:cNvPicPr/>
          <p:nvPr/>
        </p:nvPicPr>
        <p:blipFill>
          <a:blip r:embed="rId4"/>
          <a:stretch>
            <a:fillRect/>
          </a:stretch>
        </p:blipFill>
        <p:spPr>
          <a:xfrm>
            <a:off x="4644008" y="2557203"/>
            <a:ext cx="3960440" cy="3197865"/>
          </a:xfrm>
          <a:prstGeom prst="rect">
            <a:avLst/>
          </a:prstGeom>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6576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15416"/>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56350"/>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69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Familiar</a:t>
            </a:r>
            <a:endParaRPr lang="en-GB" dirty="0"/>
          </a:p>
        </p:txBody>
      </p:sp>
      <p:pic>
        <p:nvPicPr>
          <p:cNvPr id="4" name="Content Placeholder 3" descr="Image result for three legged race falli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420888"/>
            <a:ext cx="3800280" cy="3724275"/>
          </a:xfrm>
          <a:prstGeom prst="rect">
            <a:avLst/>
          </a:prstGeom>
          <a:noFill/>
          <a:ln>
            <a:noFill/>
          </a:ln>
        </p:spPr>
      </p:pic>
      <p:pic>
        <p:nvPicPr>
          <p:cNvPr id="5" name="Picture 4" descr="Image result for five legged race"/>
          <p:cNvPicPr/>
          <p:nvPr/>
        </p:nvPicPr>
        <p:blipFill rotWithShape="1">
          <a:blip r:embed="rId4">
            <a:extLst>
              <a:ext uri="{28A0092B-C50C-407E-A947-70E740481C1C}">
                <a14:useLocalDpi xmlns:a14="http://schemas.microsoft.com/office/drawing/2010/main" val="0"/>
              </a:ext>
            </a:extLst>
          </a:blip>
          <a:srcRect l="4074" t="-5580" r="17624" b="5580"/>
          <a:stretch/>
        </p:blipFill>
        <p:spPr bwMode="auto">
          <a:xfrm>
            <a:off x="4572000" y="2492896"/>
            <a:ext cx="4487917" cy="3578860"/>
          </a:xfrm>
          <a:prstGeom prst="rect">
            <a:avLst/>
          </a:prstGeom>
          <a:noFill/>
          <a:ln>
            <a:noFill/>
          </a:ln>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16633"/>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188640"/>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54727"/>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3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here?</a:t>
            </a:r>
            <a:endParaRPr lang="en-GB" dirty="0"/>
          </a:p>
        </p:txBody>
      </p:sp>
      <p:sp>
        <p:nvSpPr>
          <p:cNvPr id="4" name="Content Placeholder 3"/>
          <p:cNvSpPr>
            <a:spLocks noGrp="1"/>
          </p:cNvSpPr>
          <p:nvPr>
            <p:ph idx="1"/>
          </p:nvPr>
        </p:nvSpPr>
        <p:spPr>
          <a:xfrm>
            <a:off x="755576" y="2420888"/>
            <a:ext cx="7693025" cy="3724275"/>
          </a:xfrm>
        </p:spPr>
        <p:txBody>
          <a:bodyPr/>
          <a:lstStyle/>
          <a:p>
            <a:r>
              <a:rPr lang="en-GB" dirty="0" smtClean="0"/>
              <a:t>Your individual practice DES</a:t>
            </a:r>
          </a:p>
          <a:p>
            <a:r>
              <a:rPr lang="en-GB" dirty="0" smtClean="0"/>
              <a:t>Your collective PCN</a:t>
            </a:r>
          </a:p>
          <a:p>
            <a:r>
              <a:rPr lang="en-GB" dirty="0" smtClean="0"/>
              <a:t>Your collective responsibility</a:t>
            </a:r>
          </a:p>
          <a:p>
            <a:r>
              <a:rPr lang="en-GB" dirty="0" smtClean="0"/>
              <a:t>Your individual practice contract</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664"/>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48664"/>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61375"/>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12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Perceived Barrier 1 – employment law</a:t>
            </a:r>
            <a:endParaRPr lang="en-GB" dirty="0"/>
          </a:p>
        </p:txBody>
      </p:sp>
      <p:sp>
        <p:nvSpPr>
          <p:cNvPr id="3" name="Content Placeholder 2"/>
          <p:cNvSpPr>
            <a:spLocks noGrp="1"/>
          </p:cNvSpPr>
          <p:nvPr>
            <p:ph idx="1"/>
          </p:nvPr>
        </p:nvSpPr>
        <p:spPr/>
        <p:txBody>
          <a:bodyPr/>
          <a:lstStyle/>
          <a:p>
            <a:r>
              <a:rPr lang="en-GB" sz="1800" dirty="0" smtClean="0"/>
              <a:t>Sharing of staff is growing area; not just PCN but practices outside the PCN to assist workforce and workload pressures</a:t>
            </a:r>
          </a:p>
          <a:p>
            <a:r>
              <a:rPr lang="en-GB" sz="1800" dirty="0" smtClean="0"/>
              <a:t>Additional Staff – just that, must be additional</a:t>
            </a:r>
          </a:p>
          <a:p>
            <a:pPr lvl="1"/>
            <a:r>
              <a:rPr lang="en-GB" sz="1800" dirty="0" smtClean="0"/>
              <a:t>Phased over the 5 year</a:t>
            </a:r>
          </a:p>
          <a:p>
            <a:pPr lvl="1"/>
            <a:r>
              <a:rPr lang="en-GB" sz="1800" dirty="0" smtClean="0"/>
              <a:t>Planned to meet requirements (under DES + practice) </a:t>
            </a:r>
          </a:p>
          <a:p>
            <a:pPr lvl="1"/>
            <a:r>
              <a:rPr lang="en-GB" sz="1800" dirty="0" smtClean="0"/>
              <a:t>Planned to match workforce availability</a:t>
            </a:r>
          </a:p>
          <a:p>
            <a:pPr lvl="1"/>
            <a:r>
              <a:rPr lang="en-GB" sz="1800" dirty="0" smtClean="0"/>
              <a:t>PCN needs to cover 30% costs (</a:t>
            </a:r>
            <a:r>
              <a:rPr lang="en-GB" sz="1800" dirty="0" err="1" smtClean="0"/>
              <a:t>inc.</a:t>
            </a:r>
            <a:r>
              <a:rPr lang="en-GB" sz="1800" dirty="0" smtClean="0"/>
              <a:t> on costs) except social prescribing link worker)</a:t>
            </a:r>
          </a:p>
          <a:p>
            <a:pPr lvl="1"/>
            <a:r>
              <a:rPr lang="en-GB" sz="1800" dirty="0" smtClean="0"/>
              <a:t>Opportunity to get the staff you need – ensure you know what you need them to do to meet your needs and can have flexibility with commissioner permission</a:t>
            </a:r>
          </a:p>
          <a:p>
            <a:pPr lvl="0">
              <a:buClr>
                <a:srgbClr val="003366"/>
              </a:buClr>
            </a:pPr>
            <a:r>
              <a:rPr lang="en-GB" sz="1800" dirty="0" smtClean="0">
                <a:solidFill>
                  <a:srgbClr val="003366"/>
                </a:solidFill>
              </a:rPr>
              <a:t>Sharing permissible </a:t>
            </a:r>
            <a:r>
              <a:rPr lang="en-GB" sz="1800" dirty="0">
                <a:solidFill>
                  <a:srgbClr val="003366"/>
                </a:solidFill>
              </a:rPr>
              <a:t>if you do it </a:t>
            </a:r>
            <a:r>
              <a:rPr lang="en-GB" sz="1800" dirty="0" smtClean="0">
                <a:solidFill>
                  <a:srgbClr val="003366"/>
                </a:solidFill>
              </a:rPr>
              <a:t>right </a:t>
            </a:r>
          </a:p>
          <a:p>
            <a:pPr lvl="0">
              <a:buClr>
                <a:srgbClr val="003366"/>
              </a:buClr>
            </a:pPr>
            <a:r>
              <a:rPr lang="en-GB" sz="1800" dirty="0" smtClean="0"/>
              <a:t>GPC published guidance but experts to give brief introduction on what you should consider</a:t>
            </a:r>
          </a:p>
          <a:p>
            <a:endParaRPr lang="en-GB" sz="1800" dirty="0" smtClean="0"/>
          </a:p>
          <a:p>
            <a:endParaRPr lang="en-GB" sz="1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370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53702"/>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9426"/>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3500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50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Hempsons</a:t>
            </a:r>
            <a:endParaRPr lang="en-GB" dirty="0"/>
          </a:p>
        </p:txBody>
      </p:sp>
      <p:sp>
        <p:nvSpPr>
          <p:cNvPr id="3" name="Content Placeholder 2"/>
          <p:cNvSpPr>
            <a:spLocks noGrp="1"/>
          </p:cNvSpPr>
          <p:nvPr>
            <p:ph idx="1"/>
          </p:nvPr>
        </p:nvSpPr>
        <p:spPr/>
        <p:txBody>
          <a:bodyPr/>
          <a:lstStyle/>
          <a:p>
            <a:pPr marL="0" indent="0" algn="ctr">
              <a:buNone/>
            </a:pPr>
            <a:r>
              <a:rPr lang="en-US" b="1" dirty="0" smtClean="0"/>
              <a:t>	Breaking </a:t>
            </a:r>
            <a:r>
              <a:rPr lang="en-US" b="1" dirty="0"/>
              <a:t>down the legal barriers to sharing staff and </a:t>
            </a:r>
            <a:r>
              <a:rPr lang="en-US" b="1" dirty="0" smtClean="0"/>
              <a:t>employment</a:t>
            </a:r>
          </a:p>
          <a:p>
            <a:pPr marL="0" indent="0" algn="ctr">
              <a:buNone/>
            </a:pPr>
            <a:r>
              <a:rPr lang="en-US" b="1" dirty="0"/>
              <a:t>	</a:t>
            </a:r>
            <a:r>
              <a:rPr lang="en-US" b="1" dirty="0" smtClean="0"/>
              <a:t>Julia </a:t>
            </a:r>
            <a:r>
              <a:rPr lang="en-US" b="1" dirty="0"/>
              <a:t>Gray, </a:t>
            </a:r>
            <a:r>
              <a:rPr lang="en-US" b="1" dirty="0" err="1"/>
              <a:t>Hempsons</a:t>
            </a:r>
            <a:r>
              <a:rPr lang="en-US" b="1" dirty="0"/>
              <a:t> </a:t>
            </a:r>
            <a:endParaRPr lang="en-US" b="1" dirty="0" smtClean="0"/>
          </a:p>
          <a:p>
            <a:pPr marL="0" lvl="1" indent="0" algn="ctr">
              <a:buNone/>
            </a:pPr>
            <a:r>
              <a:rPr lang="en-US" dirty="0"/>
              <a:t>A whistle stop tour on what to consider when sharing staff in terms of employment law. If you understand what to consider you can ensure this is an enabler to the people you want where you want them rather than a barrier</a:t>
            </a:r>
            <a:endParaRPr lang="en-GB" dirty="0"/>
          </a:p>
          <a:p>
            <a:pPr marL="0" indent="0" algn="ctr">
              <a:buNone/>
            </a:pP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8203"/>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32373"/>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45084"/>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855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 the DES or More?</a:t>
            </a:r>
            <a:endParaRPr lang="en-GB" dirty="0"/>
          </a:p>
        </p:txBody>
      </p:sp>
      <p:sp>
        <p:nvSpPr>
          <p:cNvPr id="3" name="Content Placeholder 2"/>
          <p:cNvSpPr>
            <a:spLocks noGrp="1"/>
          </p:cNvSpPr>
          <p:nvPr>
            <p:ph idx="1"/>
          </p:nvPr>
        </p:nvSpPr>
        <p:spPr/>
        <p:txBody>
          <a:bodyPr/>
          <a:lstStyle/>
          <a:p>
            <a:r>
              <a:rPr lang="en-GB" sz="1800" dirty="0" smtClean="0"/>
              <a:t>5 year development that offers stability, not an annual cycle, so you can plan</a:t>
            </a:r>
          </a:p>
          <a:p>
            <a:r>
              <a:rPr lang="en-GB" sz="1800" dirty="0" smtClean="0"/>
              <a:t>Focussed on year 1 but what if you want to do more</a:t>
            </a:r>
          </a:p>
          <a:p>
            <a:r>
              <a:rPr lang="en-GB" sz="1800" dirty="0" smtClean="0"/>
              <a:t>Support is available – LMC, NHS E, CCG, Federation</a:t>
            </a:r>
          </a:p>
          <a:p>
            <a:r>
              <a:rPr lang="en-GB" sz="1800" dirty="0" smtClean="0"/>
              <a:t>Use the next few months to prepare for the future years, understanding your needs and demands and a practice and a PCN to develop solutions</a:t>
            </a:r>
          </a:p>
          <a:p>
            <a:endParaRPr lang="en-GB" sz="1800" dirty="0"/>
          </a:p>
          <a:p>
            <a:r>
              <a:rPr lang="en-GB" sz="1800" dirty="0" smtClean="0"/>
              <a:t>For those ready to do more – YOU CAN</a:t>
            </a:r>
          </a:p>
          <a:p>
            <a:r>
              <a:rPr lang="en-GB" sz="1800" dirty="0" smtClean="0"/>
              <a:t>For those who only want to do what is required – YOU CAN</a:t>
            </a:r>
          </a:p>
          <a:p>
            <a:r>
              <a:rPr lang="en-GB" sz="1800" dirty="0" smtClean="0"/>
              <a:t>Offers of support for all, be it at a personal, practice or PCN level</a:t>
            </a:r>
          </a:p>
          <a:p>
            <a:r>
              <a:rPr lang="en-GB" sz="1800" dirty="0" err="1" smtClean="0"/>
              <a:t>Sheinaz</a:t>
            </a:r>
            <a:r>
              <a:rPr lang="en-GB" sz="1800" dirty="0" smtClean="0"/>
              <a:t> Stansfield explain one of the offers available and her experience</a:t>
            </a:r>
            <a:endParaRPr lang="en-GB" sz="18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655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28316"/>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42274"/>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7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21000"/>
                            </p:stCondLst>
                            <p:childTnLst>
                              <p:par>
                                <p:cTn id="11" presetID="42" presetClass="entr" presetSubtype="0" fill="hold" nodeType="afterEffect">
                                  <p:stCondLst>
                                    <p:cond delay="300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anim calcmode="lin" valueType="num">
                                      <p:cBhvr>
                                        <p:cTn id="1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0"/>
                            </p:stCondLst>
                            <p:childTnLst>
                              <p:par>
                                <p:cTn id="17" presetID="42" presetClass="entr" presetSubtype="0" fill="hold" nodeType="afterEffect">
                                  <p:stCondLst>
                                    <p:cond delay="500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you </a:t>
            </a:r>
            <a:br>
              <a:rPr lang="en-GB" dirty="0" smtClean="0"/>
            </a:br>
            <a:r>
              <a:rPr lang="en-US" dirty="0" err="1" smtClean="0"/>
              <a:t>Sheinaz</a:t>
            </a:r>
            <a:r>
              <a:rPr lang="en-US" dirty="0" smtClean="0"/>
              <a:t> </a:t>
            </a:r>
            <a:r>
              <a:rPr lang="en-US" dirty="0"/>
              <a:t>Stansfield</a:t>
            </a:r>
            <a:endParaRPr lang="en-GB" dirty="0"/>
          </a:p>
        </p:txBody>
      </p:sp>
      <p:sp>
        <p:nvSpPr>
          <p:cNvPr id="3" name="Content Placeholder 2"/>
          <p:cNvSpPr>
            <a:spLocks noGrp="1"/>
          </p:cNvSpPr>
          <p:nvPr>
            <p:ph idx="1"/>
          </p:nvPr>
        </p:nvSpPr>
        <p:spPr/>
        <p:txBody>
          <a:bodyPr/>
          <a:lstStyle/>
          <a:p>
            <a:pPr marL="0" lvl="0" indent="0" algn="ctr">
              <a:buNone/>
            </a:pPr>
            <a:r>
              <a:rPr lang="en-US" b="1" dirty="0"/>
              <a:t>Time for Care </a:t>
            </a:r>
            <a:r>
              <a:rPr lang="en-US" b="1" dirty="0" err="1"/>
              <a:t>Programme</a:t>
            </a:r>
            <a:r>
              <a:rPr lang="en-US" b="1" dirty="0"/>
              <a:t> Support</a:t>
            </a:r>
            <a:endParaRPr lang="en-GB" dirty="0"/>
          </a:p>
          <a:p>
            <a:pPr marL="457200" lvl="1" indent="0" algn="ctr">
              <a:buNone/>
            </a:pPr>
            <a:r>
              <a:rPr lang="en-US" dirty="0"/>
              <a:t>So you want to do more? As a Practice Manager and Improvement Lead </a:t>
            </a:r>
            <a:r>
              <a:rPr lang="en-US" dirty="0" err="1"/>
              <a:t>Sheinaz</a:t>
            </a:r>
            <a:r>
              <a:rPr lang="en-US" dirty="0"/>
              <a:t> shares her personal and practical experience of the </a:t>
            </a:r>
            <a:r>
              <a:rPr lang="en-US" dirty="0" err="1"/>
              <a:t>programme</a:t>
            </a:r>
            <a:r>
              <a:rPr lang="en-US" dirty="0"/>
              <a:t>. This is your opportunity to learn more about  how you can benefit from this at an individual, practice and PCN level </a:t>
            </a:r>
            <a:endParaRPr lang="en-GB" dirty="0"/>
          </a:p>
          <a:p>
            <a:pPr marL="0" indent="0">
              <a:buNone/>
            </a:pPr>
            <a:endParaRPr lang="en-GB"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370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9020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9426"/>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579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Perceived Barrier 2 – VAT/Finance</a:t>
            </a:r>
            <a:endParaRPr lang="en-GB" dirty="0"/>
          </a:p>
        </p:txBody>
      </p:sp>
      <p:sp>
        <p:nvSpPr>
          <p:cNvPr id="3" name="Content Placeholder 2"/>
          <p:cNvSpPr>
            <a:spLocks noGrp="1"/>
          </p:cNvSpPr>
          <p:nvPr>
            <p:ph idx="1"/>
          </p:nvPr>
        </p:nvSpPr>
        <p:spPr>
          <a:xfrm>
            <a:off x="838200" y="2362200"/>
            <a:ext cx="7693025" cy="4163144"/>
          </a:xfrm>
        </p:spPr>
        <p:txBody>
          <a:bodyPr/>
          <a:lstStyle/>
          <a:p>
            <a:r>
              <a:rPr lang="en-GB" sz="1800" dirty="0" smtClean="0"/>
              <a:t>Moving feast!</a:t>
            </a:r>
          </a:p>
          <a:p>
            <a:r>
              <a:rPr lang="en-GB" sz="1800" dirty="0" smtClean="0"/>
              <a:t>Payment through the DES, core contract, but into a PCN account</a:t>
            </a:r>
          </a:p>
          <a:p>
            <a:r>
              <a:rPr lang="en-GB" sz="1800" dirty="0" smtClean="0"/>
              <a:t>Must be an existing practice account or federation account but NHS E committed to enabling a separate PCN account to be paid from April 2020 onwards</a:t>
            </a:r>
          </a:p>
          <a:p>
            <a:r>
              <a:rPr lang="en-GB" sz="1800" dirty="0" smtClean="0"/>
              <a:t>Reiterate – NOT PRACTICE FUNDED! PCNs self funded</a:t>
            </a:r>
          </a:p>
          <a:p>
            <a:r>
              <a:rPr lang="en-GB" sz="1800" dirty="0" smtClean="0"/>
              <a:t>2019/20 – only the £1.50 PCN payment is back dated (full year) all others are for 9 months (Clinical Director, extended hours, additional staff)</a:t>
            </a:r>
          </a:p>
          <a:p>
            <a:r>
              <a:rPr lang="en-GB" sz="1800" dirty="0" smtClean="0"/>
              <a:t>Future work/increased DESs will bring increased funding</a:t>
            </a:r>
          </a:p>
          <a:p>
            <a:r>
              <a:rPr lang="en-GB" sz="1800" dirty="0" smtClean="0"/>
              <a:t>£1.76 is NOT PCN funding but individual practice funding</a:t>
            </a:r>
          </a:p>
          <a:p>
            <a:r>
              <a:rPr lang="en-GB" sz="1800" dirty="0" smtClean="0"/>
              <a:t>Subcontracting brings own set of requirements e.g. is it pensionable but also VAT (are you buying staff or a service – first </a:t>
            </a:r>
            <a:r>
              <a:rPr lang="en-GB" sz="1800" dirty="0" err="1" smtClean="0"/>
              <a:t>VATable</a:t>
            </a:r>
            <a:r>
              <a:rPr lang="en-GB" sz="1800" dirty="0" smtClean="0"/>
              <a:t>, second probably not!)</a:t>
            </a:r>
          </a:p>
          <a:p>
            <a:endParaRPr lang="en-GB"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0093"/>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43553"/>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15817"/>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5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2000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par>
                          <p:cTn id="7" fill="hold">
                            <p:stCondLst>
                              <p:cond delay="21320"/>
                            </p:stCondLst>
                            <p:childTnLst>
                              <p:par>
                                <p:cTn id="8" presetID="42"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anim calcmode="lin" valueType="num">
                                      <p:cBhvr>
                                        <p:cTn id="1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3" fill="hold">
                            <p:stCondLst>
                              <p:cond delay="24320"/>
                            </p:stCondLst>
                            <p:childTnLst>
                              <p:par>
                                <p:cTn id="14" presetID="42" presetClass="entr" presetSubtype="0" fill="hold" nodeType="afterEffect">
                                  <p:stCondLst>
                                    <p:cond delay="20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anim calcmode="lin" valueType="num">
                                      <p:cBhvr>
                                        <p:cTn id="1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9" fill="hold">
                            <p:stCondLst>
                              <p:cond delay="27320"/>
                            </p:stCondLst>
                            <p:childTnLst>
                              <p:par>
                                <p:cTn id="20" presetID="42" presetClass="entr" presetSubtype="0" fill="hold"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320"/>
                            </p:stCondLst>
                            <p:childTnLst>
                              <p:par>
                                <p:cTn id="26" presetID="42" presetClass="entr" presetSubtype="0" fill="hold" nodeType="afterEffect">
                                  <p:stCondLst>
                                    <p:cond delay="20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RMT</a:t>
            </a:r>
            <a:endParaRPr lang="en-GB" dirty="0"/>
          </a:p>
        </p:txBody>
      </p:sp>
      <p:sp>
        <p:nvSpPr>
          <p:cNvPr id="3" name="Content Placeholder 2"/>
          <p:cNvSpPr>
            <a:spLocks noGrp="1"/>
          </p:cNvSpPr>
          <p:nvPr>
            <p:ph idx="1"/>
          </p:nvPr>
        </p:nvSpPr>
        <p:spPr/>
        <p:txBody>
          <a:bodyPr/>
          <a:lstStyle/>
          <a:p>
            <a:pPr marL="0" lvl="0" indent="0" algn="ctr">
              <a:buNone/>
            </a:pPr>
            <a:r>
              <a:rPr lang="en-US" b="1" dirty="0"/>
              <a:t>So how does VAT fit and what else do we need to think about financially? </a:t>
            </a:r>
            <a:endParaRPr lang="en-US" b="1" dirty="0" smtClean="0"/>
          </a:p>
          <a:p>
            <a:pPr marL="0" lvl="0" indent="0" algn="ctr">
              <a:buNone/>
            </a:pPr>
            <a:r>
              <a:rPr lang="en-US" b="1" dirty="0" smtClean="0"/>
              <a:t>Richard </a:t>
            </a:r>
            <a:r>
              <a:rPr lang="en-US" b="1" dirty="0"/>
              <a:t>Humphries, RMT</a:t>
            </a:r>
            <a:endParaRPr lang="en-GB" dirty="0"/>
          </a:p>
          <a:p>
            <a:pPr marL="457200" lvl="1" indent="0" algn="ctr">
              <a:buNone/>
            </a:pPr>
            <a:r>
              <a:rPr lang="en-US" dirty="0"/>
              <a:t>A short sharp introduction on when VAT is applicable to practice finances, when you would expect VAT to apply and what is VAT exempt plus other financial implications you may need to consider</a:t>
            </a:r>
            <a:endParaRPr lang="en-GB" dirty="0"/>
          </a:p>
          <a:p>
            <a:endParaRPr lang="en-GB"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0633"/>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81098"/>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16357"/>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276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sz="4800" dirty="0" smtClean="0"/>
              <a:t>Networking and close</a:t>
            </a:r>
            <a:endParaRPr lang="en-GB" dirty="0"/>
          </a:p>
          <a:p>
            <a:pPr marL="457200" lvl="1" indent="0">
              <a:buNone/>
            </a:pPr>
            <a:r>
              <a:rPr lang="en-GB" sz="1400" dirty="0" smtClean="0"/>
              <a:t>GPDF </a:t>
            </a:r>
            <a:r>
              <a:rPr lang="en-GB" sz="1400" dirty="0"/>
              <a:t>Ltd is not liable for the content of any presentation or handout, nor for any advice or recommendation given in answer to questions. Any individual or practice wishing to act upon statements made by the LMC at this or another workshop must seek independent legal and/or fiscal advice before doing </a:t>
            </a:r>
            <a:r>
              <a:rPr lang="en-GB" sz="1400" dirty="0" smtClean="0"/>
              <a:t>so</a:t>
            </a:r>
          </a:p>
          <a:p>
            <a:pPr marL="457200" lvl="1" indent="0">
              <a:buNone/>
            </a:pPr>
            <a:endParaRPr lang="en-GB" sz="1400" b="1" i="1" dirty="0"/>
          </a:p>
          <a:p>
            <a:pPr marL="457200" lvl="1" indent="0">
              <a:buNone/>
            </a:pPr>
            <a:r>
              <a:rPr lang="en-GB" sz="1400" dirty="0"/>
              <a:t>Cleveland LMC is the representative body for all NHS GPs on Teesside</a:t>
            </a:r>
            <a:br>
              <a:rPr lang="en-GB" sz="1400" dirty="0"/>
            </a:br>
            <a:r>
              <a:rPr lang="en-GB" sz="1400" dirty="0"/>
              <a:t>Registered as a Company limited by guarantee. Registered Company No. 7857018. Cleveland LMC Limited does not provide legal or financial advice and thereby excludes all liability howsoever arising in circumstances where any individual, person or entity has suffered any loss or damage arising from the use of information provided by Cleveland LMC Limited in circumstances where professional legal of financial advice ought reasonably to have been obtained. Cleveland LMC strongly advises individuals or practices to obtain independent legal/financial advice</a:t>
            </a:r>
            <a:endParaRPr lang="en-GB" sz="1400" b="1"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370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9020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9426"/>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Director/PCN Support</a:t>
            </a:r>
            <a:endParaRPr lang="en-GB" dirty="0"/>
          </a:p>
        </p:txBody>
      </p:sp>
      <p:sp>
        <p:nvSpPr>
          <p:cNvPr id="3" name="Content Placeholder 2"/>
          <p:cNvSpPr>
            <a:spLocks noGrp="1"/>
          </p:cNvSpPr>
          <p:nvPr>
            <p:ph idx="1"/>
          </p:nvPr>
        </p:nvSpPr>
        <p:spPr/>
        <p:txBody>
          <a:bodyPr/>
          <a:lstStyle/>
          <a:p>
            <a:r>
              <a:rPr lang="en-GB" dirty="0" smtClean="0"/>
              <a:t>Welcome back and hand over to CCG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66"/>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4617"/>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3419872" y="226694"/>
            <a:ext cx="2592288" cy="494982"/>
          </a:xfrm>
          <a:prstGeom prst="rect">
            <a:avLst/>
          </a:prstGeom>
        </p:spPr>
      </p:pic>
    </p:spTree>
    <p:extLst>
      <p:ext uri="{BB962C8B-B14F-4D97-AF65-F5344CB8AC3E}">
        <p14:creationId xmlns:p14="http://schemas.microsoft.com/office/powerpoint/2010/main" val="15387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today</a:t>
            </a:r>
            <a:endParaRPr lang="en-GB" dirty="0"/>
          </a:p>
        </p:txBody>
      </p:sp>
      <p:sp>
        <p:nvSpPr>
          <p:cNvPr id="3" name="Content Placeholder 2"/>
          <p:cNvSpPr>
            <a:spLocks noGrp="1"/>
          </p:cNvSpPr>
          <p:nvPr>
            <p:ph idx="1"/>
          </p:nvPr>
        </p:nvSpPr>
        <p:spPr/>
        <p:txBody>
          <a:bodyPr/>
          <a:lstStyle/>
          <a:p>
            <a:r>
              <a:rPr lang="en-GB" dirty="0" smtClean="0"/>
              <a:t>What MUST I do</a:t>
            </a:r>
          </a:p>
          <a:p>
            <a:r>
              <a:rPr lang="en-GB" dirty="0"/>
              <a:t> W</a:t>
            </a:r>
            <a:r>
              <a:rPr lang="en-GB" dirty="0" smtClean="0"/>
              <a:t>hat CAN I do</a:t>
            </a:r>
          </a:p>
          <a:p>
            <a:r>
              <a:rPr lang="en-GB" dirty="0" smtClean="0"/>
              <a:t>2 perceived barriers – employment law, VAT</a:t>
            </a:r>
          </a:p>
          <a:p>
            <a:r>
              <a:rPr lang="en-GB" dirty="0" smtClean="0"/>
              <a:t>What do I NEED to succeed</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8162"/>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964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12828"/>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49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5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937" y="4324369"/>
            <a:ext cx="2128479" cy="142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Practice Perspective</a:t>
            </a:r>
            <a:endParaRPr lang="en-GB" dirty="0"/>
          </a:p>
        </p:txBody>
      </p:sp>
      <p:sp>
        <p:nvSpPr>
          <p:cNvPr id="3" name="Content Placeholder 2"/>
          <p:cNvSpPr>
            <a:spLocks noGrp="1"/>
          </p:cNvSpPr>
          <p:nvPr>
            <p:ph idx="1"/>
          </p:nvPr>
        </p:nvSpPr>
        <p:spPr>
          <a:xfrm>
            <a:off x="899592" y="2492896"/>
            <a:ext cx="5184576" cy="3768463"/>
          </a:xfrm>
        </p:spPr>
        <p:txBody>
          <a:bodyPr/>
          <a:lstStyle/>
          <a:p>
            <a:r>
              <a:rPr lang="en-GB" dirty="0" smtClean="0"/>
              <a:t>May feel like</a:t>
            </a:r>
          </a:p>
          <a:p>
            <a:pPr marL="0" indent="0">
              <a:buNone/>
            </a:pPr>
            <a:endParaRPr lang="en-GB" dirty="0"/>
          </a:p>
          <a:p>
            <a:pPr marL="0" indent="0">
              <a:buNone/>
            </a:pPr>
            <a:endParaRPr lang="en-GB" dirty="0"/>
          </a:p>
          <a:p>
            <a:r>
              <a:rPr lang="en-GB" dirty="0" smtClean="0"/>
              <a:t>But can be </a:t>
            </a:r>
          </a:p>
          <a:p>
            <a:endParaRPr lang="en-GB" dirty="0" smtClean="0"/>
          </a:p>
          <a:p>
            <a:pPr marL="0" indent="0">
              <a:buNone/>
            </a:pPr>
            <a:endParaRPr lang="en-GB" dirty="0" smtClean="0"/>
          </a:p>
          <a:p>
            <a:r>
              <a:rPr lang="en-GB" dirty="0" smtClean="0"/>
              <a:t>The what, the how and, most important, the why!?</a:t>
            </a:r>
          </a:p>
          <a:p>
            <a:endParaRPr lang="en-GB" dirty="0" smtClean="0"/>
          </a:p>
          <a:p>
            <a:endParaRPr lang="en-GB" dirty="0"/>
          </a:p>
        </p:txBody>
      </p:sp>
      <p:pic>
        <p:nvPicPr>
          <p:cNvPr id="686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044" y="2381355"/>
            <a:ext cx="1695717" cy="169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9214"/>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63009"/>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7137" y="163009"/>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8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300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nodeType="afterEffect">
                                  <p:stCondLst>
                                    <p:cond delay="0"/>
                                  </p:stCondLst>
                                  <p:childTnLst>
                                    <p:set>
                                      <p:cBhvr>
                                        <p:cTn id="16" dur="1" fill="hold">
                                          <p:stCondLst>
                                            <p:cond delay="0"/>
                                          </p:stCondLst>
                                        </p:cTn>
                                        <p:tgtEl>
                                          <p:spTgt spid="68612"/>
                                        </p:tgtEl>
                                        <p:attrNameLst>
                                          <p:attrName>style.visibility</p:attrName>
                                        </p:attrNameLst>
                                      </p:cBhvr>
                                      <p:to>
                                        <p:strVal val="visible"/>
                                      </p:to>
                                    </p:set>
                                    <p:anim calcmode="lin" valueType="num">
                                      <p:cBhvr additive="base">
                                        <p:cTn id="17" dur="500" fill="hold"/>
                                        <p:tgtEl>
                                          <p:spTgt spid="68612"/>
                                        </p:tgtEl>
                                        <p:attrNameLst>
                                          <p:attrName>ppt_x</p:attrName>
                                        </p:attrNameLst>
                                      </p:cBhvr>
                                      <p:tavLst>
                                        <p:tav tm="0">
                                          <p:val>
                                            <p:strVal val="#ppt_x"/>
                                          </p:val>
                                        </p:tav>
                                        <p:tav tm="100000">
                                          <p:val>
                                            <p:strVal val="#ppt_x"/>
                                          </p:val>
                                        </p:tav>
                                      </p:tavLst>
                                    </p:anim>
                                    <p:anim calcmode="lin" valueType="num">
                                      <p:cBhvr additive="base">
                                        <p:cTn id="18" dur="500" fill="hold"/>
                                        <p:tgtEl>
                                          <p:spTgt spid="68612"/>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nodeType="afterEffect">
                                  <p:stCondLst>
                                    <p:cond delay="400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924800" cy="1143000"/>
          </a:xfrm>
        </p:spPr>
        <p:txBody>
          <a:bodyPr/>
          <a:lstStyle/>
          <a:p>
            <a:r>
              <a:rPr lang="en-GB" dirty="0" smtClean="0"/>
              <a:t>What….do I need to do? </a:t>
            </a:r>
            <a:br>
              <a:rPr lang="en-GB" dirty="0" smtClean="0"/>
            </a:br>
            <a:r>
              <a:rPr lang="en-GB" dirty="0" smtClean="0"/>
              <a:t>DES</a:t>
            </a:r>
            <a:endParaRPr lang="en-GB" dirty="0"/>
          </a:p>
        </p:txBody>
      </p:sp>
      <p:sp>
        <p:nvSpPr>
          <p:cNvPr id="3" name="Content Placeholder 2"/>
          <p:cNvSpPr>
            <a:spLocks noGrp="1"/>
          </p:cNvSpPr>
          <p:nvPr>
            <p:ph idx="1"/>
          </p:nvPr>
        </p:nvSpPr>
        <p:spPr>
          <a:xfrm>
            <a:off x="838200" y="2362200"/>
            <a:ext cx="7693025" cy="4379168"/>
          </a:xfrm>
        </p:spPr>
        <p:txBody>
          <a:bodyPr/>
          <a:lstStyle/>
          <a:p>
            <a:r>
              <a:rPr lang="en-GB" sz="1700" dirty="0" smtClean="0"/>
              <a:t>19/20 PCN DES must do’s</a:t>
            </a:r>
          </a:p>
          <a:p>
            <a:pPr lvl="1"/>
            <a:r>
              <a:rPr lang="en-GB" sz="1700" dirty="0" smtClean="0"/>
              <a:t>Extended hours – YOU must ensure available to 100% patients in PCN and YOU need to publicise the arrangements</a:t>
            </a:r>
          </a:p>
          <a:p>
            <a:pPr lvl="1"/>
            <a:r>
              <a:rPr lang="en-GB" sz="1700" dirty="0" smtClean="0"/>
              <a:t>Patient engagement for PCN – YOU have your PPG or your Network Agreement may suggest something above</a:t>
            </a:r>
          </a:p>
          <a:p>
            <a:pPr lvl="1"/>
            <a:r>
              <a:rPr lang="en-GB" sz="1700" dirty="0" smtClean="0"/>
              <a:t>Data Sharing – YOU need to ensure you comply with GDPR and YOU also need to ensure necessary arrangements are in place for patient records sharing in connection with PCN activity (National Data Sharing/Processing Agreements or your own)</a:t>
            </a:r>
          </a:p>
          <a:p>
            <a:pPr lvl="1"/>
            <a:r>
              <a:rPr lang="en-GB" sz="1700" dirty="0" smtClean="0"/>
              <a:t>Peer Sharing (data and </a:t>
            </a:r>
            <a:r>
              <a:rPr lang="en-GB" sz="1700" dirty="0"/>
              <a:t>a</a:t>
            </a:r>
            <a:r>
              <a:rPr lang="en-GB" sz="1700" dirty="0" smtClean="0"/>
              <a:t>nalytic processes) – YOU need to help your PCN understand your collective and individual patient population, your practice needs/opportunities and share information to plan/improve services. 2way process with peer practices</a:t>
            </a:r>
          </a:p>
          <a:p>
            <a:pPr lvl="1">
              <a:buClr>
                <a:srgbClr val="003366"/>
              </a:buClr>
            </a:pPr>
            <a:r>
              <a:rPr lang="en-GB" sz="1700" dirty="0">
                <a:solidFill>
                  <a:srgbClr val="003366"/>
                </a:solidFill>
              </a:rPr>
              <a:t>Sign DES by 28 June – can’t do under </a:t>
            </a:r>
            <a:r>
              <a:rPr lang="en-GB" sz="1700" dirty="0" smtClean="0">
                <a:solidFill>
                  <a:srgbClr val="003366"/>
                </a:solidFill>
              </a:rPr>
              <a:t>CQRS</a:t>
            </a:r>
            <a:endParaRPr lang="en-GB" sz="1700" dirty="0" smtClean="0"/>
          </a:p>
          <a:p>
            <a:pPr lvl="1"/>
            <a:r>
              <a:rPr lang="en-GB" sz="1700" dirty="0" smtClean="0"/>
              <a:t>Sign Network Agreement</a:t>
            </a:r>
          </a:p>
          <a:p>
            <a:pPr lvl="1"/>
            <a:endParaRPr lang="en-GB" sz="1800" dirty="0" smtClean="0"/>
          </a:p>
          <a:p>
            <a:pPr lvl="1"/>
            <a:endParaRPr lang="en-GB" sz="2000" dirty="0" smtClean="0"/>
          </a:p>
          <a:p>
            <a:pPr lvl="1"/>
            <a:endParaRPr lang="en-GB" sz="2000" dirty="0" smtClean="0"/>
          </a:p>
          <a:p>
            <a:pPr lvl="1"/>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66" y="176940"/>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964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89641"/>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6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66"/>
                </a:solidFill>
              </a:rPr>
              <a:t>What….do I need to do? </a:t>
            </a:r>
            <a:r>
              <a:rPr lang="en-GB" dirty="0" smtClean="0">
                <a:solidFill>
                  <a:srgbClr val="006666"/>
                </a:solidFill>
              </a:rPr>
              <a:t/>
            </a:r>
            <a:br>
              <a:rPr lang="en-GB" dirty="0" smtClean="0">
                <a:solidFill>
                  <a:srgbClr val="006666"/>
                </a:solidFill>
              </a:rPr>
            </a:br>
            <a:r>
              <a:rPr lang="en-GB" dirty="0" smtClean="0">
                <a:solidFill>
                  <a:srgbClr val="006666"/>
                </a:solidFill>
              </a:rPr>
              <a:t>Network Agreement</a:t>
            </a:r>
            <a:endParaRPr lang="en-GB" dirty="0"/>
          </a:p>
        </p:txBody>
      </p:sp>
      <p:sp>
        <p:nvSpPr>
          <p:cNvPr id="3" name="Content Placeholder 2"/>
          <p:cNvSpPr>
            <a:spLocks noGrp="1"/>
          </p:cNvSpPr>
          <p:nvPr>
            <p:ph idx="1"/>
          </p:nvPr>
        </p:nvSpPr>
        <p:spPr/>
        <p:txBody>
          <a:bodyPr/>
          <a:lstStyle/>
          <a:p>
            <a:r>
              <a:rPr lang="en-GB" sz="1800" dirty="0" smtClean="0"/>
              <a:t>Sign!</a:t>
            </a:r>
          </a:p>
          <a:p>
            <a:r>
              <a:rPr lang="en-GB" sz="1800" dirty="0" smtClean="0"/>
              <a:t>Designate authorised practice rep with decision making ability</a:t>
            </a:r>
          </a:p>
          <a:p>
            <a:r>
              <a:rPr lang="en-GB" sz="1800" dirty="0" smtClean="0"/>
              <a:t>Ensure cover liabilities/responsibilities/risk sharing/sanctions fully – not in Mandatory Agreement</a:t>
            </a:r>
          </a:p>
          <a:p>
            <a:r>
              <a:rPr lang="en-GB" sz="1800" dirty="0" smtClean="0"/>
              <a:t>Regularly review schedules – living document</a:t>
            </a:r>
          </a:p>
          <a:p>
            <a:pPr lvl="1"/>
            <a:r>
              <a:rPr lang="en-GB" sz="1600" dirty="0" smtClean="0"/>
              <a:t>CLMC schedules were helpful pointers but not drafted by legal experts</a:t>
            </a:r>
          </a:p>
          <a:p>
            <a:pPr lvl="1"/>
            <a:r>
              <a:rPr lang="en-GB" sz="1600" dirty="0" smtClean="0"/>
              <a:t>GPDF good schedules and cover the liabilities, finance and employment section well</a:t>
            </a:r>
          </a:p>
          <a:p>
            <a:r>
              <a:rPr lang="en-GB" sz="1800" dirty="0" smtClean="0"/>
              <a:t>Seek legal and financial advice as required</a:t>
            </a:r>
          </a:p>
          <a:p>
            <a:r>
              <a:rPr lang="en-GB" sz="1800" dirty="0" smtClean="0"/>
              <a:t>Ensure all comfortable with Agreement</a:t>
            </a:r>
          </a:p>
          <a:p>
            <a:endParaRPr lang="en-GB" sz="18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6403"/>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66403"/>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209264"/>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8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What….do I need to do? </a:t>
            </a:r>
            <a:br>
              <a:rPr lang="en-GB" dirty="0" smtClean="0"/>
            </a:br>
            <a:r>
              <a:rPr lang="en-GB" dirty="0" smtClean="0"/>
              <a:t>QOF</a:t>
            </a:r>
            <a:endParaRPr lang="en-GB" dirty="0"/>
          </a:p>
        </p:txBody>
      </p:sp>
      <p:sp>
        <p:nvSpPr>
          <p:cNvPr id="3" name="Content Placeholder 2"/>
          <p:cNvSpPr>
            <a:spLocks noGrp="1"/>
          </p:cNvSpPr>
          <p:nvPr>
            <p:ph idx="1"/>
          </p:nvPr>
        </p:nvSpPr>
        <p:spPr/>
        <p:txBody>
          <a:bodyPr/>
          <a:lstStyle/>
          <a:p>
            <a:r>
              <a:rPr lang="en-GB" sz="1800" dirty="0" smtClean="0"/>
              <a:t>19/20 </a:t>
            </a:r>
            <a:r>
              <a:rPr lang="en-GB" sz="1800" dirty="0" err="1" smtClean="0"/>
              <a:t>QoF</a:t>
            </a:r>
            <a:r>
              <a:rPr lang="en-GB" sz="1800" dirty="0" smtClean="0"/>
              <a:t> must do’s</a:t>
            </a:r>
          </a:p>
          <a:p>
            <a:pPr lvl="1"/>
            <a:r>
              <a:rPr lang="en-GB" sz="1800" dirty="0"/>
              <a:t>2</a:t>
            </a:r>
            <a:r>
              <a:rPr lang="en-GB" sz="1800" dirty="0" smtClean="0"/>
              <a:t> new quality indicators linked to the PCN in the new Quality Improvement Domain </a:t>
            </a:r>
          </a:p>
          <a:p>
            <a:pPr lvl="1"/>
            <a:r>
              <a:rPr lang="en-GB" sz="1800" dirty="0" smtClean="0"/>
              <a:t>Prescribing Safely &amp; End of Life – raft of information, detail and support in the </a:t>
            </a:r>
            <a:r>
              <a:rPr lang="en-GB" sz="1800" dirty="0" err="1" smtClean="0"/>
              <a:t>QoF</a:t>
            </a:r>
            <a:r>
              <a:rPr lang="en-GB" sz="1800" dirty="0" smtClean="0"/>
              <a:t> guidance and also emails from the CCG and various clinical networks</a:t>
            </a:r>
          </a:p>
          <a:p>
            <a:pPr lvl="1"/>
            <a:r>
              <a:rPr lang="en-GB" sz="1800" dirty="0" smtClean="0"/>
              <a:t>QI work completed at a practice level</a:t>
            </a:r>
          </a:p>
          <a:p>
            <a:pPr lvl="1"/>
            <a:r>
              <a:rPr lang="en-GB" sz="1800" dirty="0" smtClean="0"/>
              <a:t>PCN element is how you share information and peer review to reflect, share and learn. MUST participate in 2 peer review discussions (suggest near start and end of year)</a:t>
            </a:r>
          </a:p>
          <a:p>
            <a:pPr lvl="1"/>
            <a:r>
              <a:rPr lang="en-GB" sz="1800" dirty="0" smtClean="0"/>
              <a:t>PCN is there to support achievement with the clinical leadership of the Clinical Director or deputy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4525"/>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73303"/>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07386"/>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66"/>
                </a:solidFill>
              </a:rPr>
              <a:t>What….do I need to do</a:t>
            </a:r>
            <a:r>
              <a:rPr lang="en-GB" dirty="0" smtClean="0">
                <a:solidFill>
                  <a:srgbClr val="006666"/>
                </a:solidFill>
              </a:rPr>
              <a:t>? </a:t>
            </a:r>
            <a:br>
              <a:rPr lang="en-GB" dirty="0" smtClean="0">
                <a:solidFill>
                  <a:srgbClr val="006666"/>
                </a:solidFill>
              </a:rPr>
            </a:br>
            <a:r>
              <a:rPr lang="en-GB" dirty="0" smtClean="0">
                <a:solidFill>
                  <a:srgbClr val="006666"/>
                </a:solidFill>
              </a:rPr>
              <a:t>LIS</a:t>
            </a:r>
            <a:endParaRPr lang="en-GB" dirty="0"/>
          </a:p>
        </p:txBody>
      </p:sp>
      <p:sp>
        <p:nvSpPr>
          <p:cNvPr id="3" name="Content Placeholder 2"/>
          <p:cNvSpPr>
            <a:spLocks noGrp="1"/>
          </p:cNvSpPr>
          <p:nvPr>
            <p:ph idx="1"/>
          </p:nvPr>
        </p:nvSpPr>
        <p:spPr/>
        <p:txBody>
          <a:bodyPr/>
          <a:lstStyle/>
          <a:p>
            <a:pPr lvl="0">
              <a:buClr>
                <a:srgbClr val="003366"/>
              </a:buClr>
            </a:pPr>
            <a:r>
              <a:rPr lang="en-GB" sz="1800" dirty="0">
                <a:solidFill>
                  <a:srgbClr val="003366"/>
                </a:solidFill>
              </a:rPr>
              <a:t>19/20 </a:t>
            </a:r>
            <a:r>
              <a:rPr lang="en-GB" sz="1800" dirty="0" smtClean="0">
                <a:solidFill>
                  <a:srgbClr val="003366"/>
                </a:solidFill>
              </a:rPr>
              <a:t>LIS must </a:t>
            </a:r>
            <a:r>
              <a:rPr lang="en-GB" sz="1800" dirty="0">
                <a:solidFill>
                  <a:srgbClr val="003366"/>
                </a:solidFill>
              </a:rPr>
              <a:t>do’s</a:t>
            </a:r>
          </a:p>
          <a:p>
            <a:pPr lvl="1">
              <a:buClr>
                <a:srgbClr val="003366"/>
              </a:buClr>
            </a:pPr>
            <a:r>
              <a:rPr lang="en-GB" sz="1800" dirty="0" smtClean="0">
                <a:solidFill>
                  <a:srgbClr val="003366"/>
                </a:solidFill>
              </a:rPr>
              <a:t>Be an ACTIVE member of your PCN!</a:t>
            </a:r>
          </a:p>
          <a:p>
            <a:pPr lvl="1">
              <a:buClr>
                <a:srgbClr val="003366"/>
              </a:buClr>
            </a:pPr>
            <a:r>
              <a:rPr lang="en-GB" sz="1800" dirty="0" smtClean="0">
                <a:solidFill>
                  <a:srgbClr val="003366"/>
                </a:solidFill>
              </a:rPr>
              <a:t>75% attendance at PCN meetings arranged by your Clinical Director</a:t>
            </a:r>
            <a:endParaRPr lang="en-GB" sz="1800" dirty="0">
              <a:solidFill>
                <a:srgbClr val="003366"/>
              </a:solidFill>
            </a:endParaRPr>
          </a:p>
          <a:p>
            <a:endParaRPr lang="en-GB"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7299"/>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7299"/>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12774"/>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Optional</a:t>
            </a:r>
            <a:endParaRPr lang="en-GB" dirty="0"/>
          </a:p>
        </p:txBody>
      </p:sp>
      <p:sp>
        <p:nvSpPr>
          <p:cNvPr id="3" name="Content Placeholder 2"/>
          <p:cNvSpPr>
            <a:spLocks noGrp="1"/>
          </p:cNvSpPr>
          <p:nvPr>
            <p:ph idx="1"/>
          </p:nvPr>
        </p:nvSpPr>
        <p:spPr/>
        <p:txBody>
          <a:bodyPr/>
          <a:lstStyle/>
          <a:p>
            <a:r>
              <a:rPr lang="en-GB" sz="1800" dirty="0" smtClean="0"/>
              <a:t>Additional staff – not a MUST employ but CAN employ (</a:t>
            </a:r>
            <a:r>
              <a:rPr lang="en-GB" sz="1800" dirty="0" err="1" smtClean="0"/>
              <a:t>inc.</a:t>
            </a:r>
            <a:r>
              <a:rPr lang="en-GB" sz="1800" dirty="0" smtClean="0"/>
              <a:t> Clinical Pharmacist and Social Prescribing Link Worker)</a:t>
            </a:r>
          </a:p>
          <a:p>
            <a:r>
              <a:rPr lang="en-GB" sz="1800" dirty="0" smtClean="0"/>
              <a:t>Other work – a myriad of agendas but basic principles: </a:t>
            </a:r>
          </a:p>
          <a:p>
            <a:pPr marL="800100" lvl="1" indent="-342900">
              <a:buFont typeface="+mj-lt"/>
              <a:buAutoNum type="arabicPeriod"/>
            </a:pPr>
            <a:r>
              <a:rPr lang="en-GB" sz="1800" dirty="0" smtClean="0"/>
              <a:t>You are not working to the agenda of others, you are working to your practice, PCN and patient agenda</a:t>
            </a:r>
          </a:p>
          <a:p>
            <a:pPr marL="800100" lvl="1" indent="-342900">
              <a:buFont typeface="+mj-lt"/>
              <a:buAutoNum type="arabicPeriod"/>
            </a:pPr>
            <a:r>
              <a:rPr lang="en-GB" sz="1800" dirty="0" smtClean="0"/>
              <a:t>Practice income should not prop up PCN work – PCNs are self funding or you can decline UNLESS you wish to invest, you choose your charity and it may be your practice or PCN</a:t>
            </a:r>
          </a:p>
          <a:p>
            <a:pPr marL="800100" lvl="1" indent="-342900">
              <a:buFont typeface="+mj-lt"/>
              <a:buAutoNum type="arabicPeriod"/>
            </a:pPr>
            <a:r>
              <a:rPr lang="en-GB" sz="1800" dirty="0" smtClean="0"/>
              <a:t>Work/agenda of others should be resourced and you can decline if it is outside the ‘must do’s’ as outlined above UNLESS you choose/can see benefit to your practice/patients</a:t>
            </a:r>
          </a:p>
          <a:p>
            <a:pPr marL="800100" lvl="1" indent="-342900">
              <a:buFont typeface="+mj-lt"/>
              <a:buAutoNum type="arabicPeriod"/>
            </a:pPr>
            <a:r>
              <a:rPr lang="en-GB" sz="1800" dirty="0" smtClean="0"/>
              <a:t>Not all practices within the PCN need to do the same, not all PCNs need to do the same – choose additional work as individual practices or collectively for the good of the PCN</a:t>
            </a:r>
          </a:p>
          <a:p>
            <a:pPr marL="800100" lvl="1" indent="-342900">
              <a:buFont typeface="+mj-lt"/>
              <a:buAutoNum type="arabicPeriod"/>
            </a:pPr>
            <a:endParaRPr lang="en-GB"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8646"/>
            <a:ext cx="2090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22641"/>
            <a:ext cx="1895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54438"/>
            <a:ext cx="2590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5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5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nodeType="afterEffect">
                                  <p:stCondLst>
                                    <p:cond delay="5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5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design template">
  <a:themeElements>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Office Them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Office Them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Office Them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Office Them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 design template</Template>
  <TotalTime>812</TotalTime>
  <Words>2619</Words>
  <Application>Microsoft Office PowerPoint</Application>
  <PresentationFormat>On-screen Show (4:3)</PresentationFormat>
  <Paragraphs>225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 design template</vt:lpstr>
      <vt:lpstr>Your Practice, Your Contract and Your PCN – how does it fit together</vt:lpstr>
      <vt:lpstr>Why are we here?</vt:lpstr>
      <vt:lpstr>Purpose of today</vt:lpstr>
      <vt:lpstr>Practice Perspective</vt:lpstr>
      <vt:lpstr>What….do I need to do?  DES</vt:lpstr>
      <vt:lpstr>What….do I need to do?  Network Agreement</vt:lpstr>
      <vt:lpstr>What….do I need to do?  QOF</vt:lpstr>
      <vt:lpstr>What….do I need to do?  LIS</vt:lpstr>
      <vt:lpstr>Optional</vt:lpstr>
      <vt:lpstr>Cut out the noise</vt:lpstr>
      <vt:lpstr>How? Prioritise and ensure you deliver 19/20 Must Do’s</vt:lpstr>
      <vt:lpstr>WHY?</vt:lpstr>
      <vt:lpstr>Humour me!</vt:lpstr>
      <vt:lpstr>PowerPoint Presentation</vt:lpstr>
      <vt:lpstr>PowerPoint Presentation</vt:lpstr>
      <vt:lpstr>PowerPoint Presentation</vt:lpstr>
      <vt:lpstr>PowerPoint Presentation</vt:lpstr>
      <vt:lpstr>PowerPoint Presentation</vt:lpstr>
      <vt:lpstr>Familiar</vt:lpstr>
      <vt:lpstr>Perceived Barrier 1 – employment law</vt:lpstr>
      <vt:lpstr>Hempsons</vt:lpstr>
      <vt:lpstr>Just the DES or More?</vt:lpstr>
      <vt:lpstr>Support for you  Sheinaz Stansfield</vt:lpstr>
      <vt:lpstr>Perceived Barrier 2 – VAT/Finance</vt:lpstr>
      <vt:lpstr>RMT</vt:lpstr>
      <vt:lpstr>Questions</vt:lpstr>
      <vt:lpstr>Clinical Director/PCN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Practice, Your Contract and Your PCN – how does it fit together</dc:title>
  <dc:creator>Foster, Janice (LMC)</dc:creator>
  <cp:lastModifiedBy>Foster, Janice (LMC)</cp:lastModifiedBy>
  <cp:revision>66</cp:revision>
  <cp:lastPrinted>2019-06-24T13:42:22Z</cp:lastPrinted>
  <dcterms:created xsi:type="dcterms:W3CDTF">2019-06-17T11:14:22Z</dcterms:created>
  <dcterms:modified xsi:type="dcterms:W3CDTF">2019-06-26T12:21:11Z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TC102037801033</vt:lpwstr>
  </property>
</Properties>
</file>